
<file path=[Content_Types].xml><?xml version="1.0" encoding="utf-8"?>
<Types xmlns="http://schemas.openxmlformats.org/package/2006/content-types">
  <Default Extension="1"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68" r:id="rId3"/>
    <p:sldId id="257" r:id="rId4"/>
    <p:sldId id="288" r:id="rId5"/>
    <p:sldId id="258" r:id="rId6"/>
    <p:sldId id="266" r:id="rId7"/>
    <p:sldId id="259" r:id="rId8"/>
    <p:sldId id="260" r:id="rId9"/>
    <p:sldId id="289" r:id="rId10"/>
    <p:sldId id="290" r:id="rId11"/>
    <p:sldId id="270" r:id="rId12"/>
    <p:sldId id="275" r:id="rId13"/>
    <p:sldId id="271" r:id="rId14"/>
    <p:sldId id="272" r:id="rId15"/>
    <p:sldId id="273" r:id="rId16"/>
    <p:sldId id="277" r:id="rId17"/>
    <p:sldId id="278" r:id="rId18"/>
    <p:sldId id="281" r:id="rId19"/>
    <p:sldId id="282" r:id="rId20"/>
    <p:sldId id="291" r:id="rId21"/>
    <p:sldId id="292" r:id="rId22"/>
    <p:sldId id="293" r:id="rId23"/>
    <p:sldId id="294" r:id="rId24"/>
    <p:sldId id="295" r:id="rId25"/>
    <p:sldId id="296" r:id="rId26"/>
    <p:sldId id="263" r:id="rId27"/>
    <p:sldId id="267" r:id="rId28"/>
    <p:sldId id="265" r:id="rId29"/>
    <p:sldId id="297" r:id="rId30"/>
    <p:sldId id="298" r:id="rId31"/>
    <p:sldId id="299" r:id="rId32"/>
    <p:sldId id="300" r:id="rId33"/>
    <p:sldId id="301" r:id="rId34"/>
    <p:sldId id="302" r:id="rId35"/>
    <p:sldId id="28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22" autoAdjust="0"/>
    <p:restoredTop sz="94660"/>
  </p:normalViewPr>
  <p:slideViewPr>
    <p:cSldViewPr snapToGrid="0">
      <p:cViewPr varScale="1">
        <p:scale>
          <a:sx n="84" d="100"/>
          <a:sy n="84" d="100"/>
        </p:scale>
        <p:origin x="89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55F68D-2C60-4779-9FB7-F34C7F03BA8B}" type="doc">
      <dgm:prSet loTypeId="urn:microsoft.com/office/officeart/2018/2/layout/IconVerticalSolidList" loCatId="icon" qsTypeId="urn:microsoft.com/office/officeart/2005/8/quickstyle/simple1" qsCatId="simple" csTypeId="urn:microsoft.com/office/officeart/2005/8/colors/colorful4" csCatId="colorful" phldr="1"/>
      <dgm:spPr/>
      <dgm:t>
        <a:bodyPr/>
        <a:lstStyle/>
        <a:p>
          <a:endParaRPr lang="en-US"/>
        </a:p>
      </dgm:t>
    </dgm:pt>
    <dgm:pt modelId="{4386F8D4-5528-4D20-B898-EAB057A54CA3}">
      <dgm:prSet/>
      <dgm:spPr/>
      <dgm:t>
        <a:bodyPr/>
        <a:lstStyle/>
        <a:p>
          <a:pPr>
            <a:lnSpc>
              <a:spcPct val="100000"/>
            </a:lnSpc>
          </a:pPr>
          <a:r>
            <a:rPr lang="en-US" b="0" i="0" dirty="0">
              <a:latin typeface="Times New Roman" panose="02020603050405020304" pitchFamily="18" charset="0"/>
              <a:cs typeface="Times New Roman" panose="02020603050405020304" pitchFamily="18" charset="0"/>
            </a:rPr>
            <a:t>The primary aim of this project is to develop and evaluate machine learning models capable of accurately predicting the progressive levels of Alzheimer's Disease (AD). </a:t>
          </a:r>
          <a:endParaRPr lang="en-US" dirty="0">
            <a:latin typeface="Times New Roman" panose="02020603050405020304" pitchFamily="18" charset="0"/>
            <a:cs typeface="Times New Roman" panose="02020603050405020304" pitchFamily="18" charset="0"/>
          </a:endParaRPr>
        </a:p>
      </dgm:t>
    </dgm:pt>
    <dgm:pt modelId="{9B82A4C4-5FEE-4917-80B4-86C1247A644C}" type="parTrans" cxnId="{B5BB28F5-5857-4BB7-B19B-061689CEEE52}">
      <dgm:prSet/>
      <dgm:spPr/>
      <dgm:t>
        <a:bodyPr/>
        <a:lstStyle/>
        <a:p>
          <a:endParaRPr lang="en-US"/>
        </a:p>
      </dgm:t>
    </dgm:pt>
    <dgm:pt modelId="{336BB52F-39AA-422B-9506-F1F41B93F7F2}" type="sibTrans" cxnId="{B5BB28F5-5857-4BB7-B19B-061689CEEE52}">
      <dgm:prSet/>
      <dgm:spPr/>
      <dgm:t>
        <a:bodyPr/>
        <a:lstStyle/>
        <a:p>
          <a:pPr>
            <a:lnSpc>
              <a:spcPct val="100000"/>
            </a:lnSpc>
          </a:pPr>
          <a:endParaRPr lang="en-US"/>
        </a:p>
      </dgm:t>
    </dgm:pt>
    <dgm:pt modelId="{C46A2AA1-2404-40B6-8E0C-E4C78AD9DC09}">
      <dgm:prSet/>
      <dgm:spPr/>
      <dgm:t>
        <a:bodyPr/>
        <a:lstStyle/>
        <a:p>
          <a:pPr>
            <a:lnSpc>
              <a:spcPct val="100000"/>
            </a:lnSpc>
          </a:pPr>
          <a:r>
            <a:rPr lang="en-US" b="0" i="0">
              <a:latin typeface="Times New Roman" panose="02020603050405020304" pitchFamily="18" charset="0"/>
              <a:cs typeface="Times New Roman" panose="02020603050405020304" pitchFamily="18" charset="0"/>
            </a:rPr>
            <a:t>Utilizing the rich multimodal data available within the NACC-UDS dataset – encompassing MRI-derived volumetric measures, comprehensive clinical assessments, and genetic information, we seek to create predictive tools that can aid in early diagnosis and facilitate personalized treatment strategies. </a:t>
          </a:r>
          <a:endParaRPr lang="en-US">
            <a:latin typeface="Times New Roman" panose="02020603050405020304" pitchFamily="18" charset="0"/>
            <a:cs typeface="Times New Roman" panose="02020603050405020304" pitchFamily="18" charset="0"/>
          </a:endParaRPr>
        </a:p>
      </dgm:t>
    </dgm:pt>
    <dgm:pt modelId="{133E3949-BD9D-4232-A411-2D705EA1F597}" type="parTrans" cxnId="{655DB1CE-F248-4517-A25C-9916DE5D2B60}">
      <dgm:prSet/>
      <dgm:spPr/>
      <dgm:t>
        <a:bodyPr/>
        <a:lstStyle/>
        <a:p>
          <a:endParaRPr lang="en-US"/>
        </a:p>
      </dgm:t>
    </dgm:pt>
    <dgm:pt modelId="{51A14687-08A2-40BD-BE35-E3F15030A58E}" type="sibTrans" cxnId="{655DB1CE-F248-4517-A25C-9916DE5D2B60}">
      <dgm:prSet/>
      <dgm:spPr/>
      <dgm:t>
        <a:bodyPr/>
        <a:lstStyle/>
        <a:p>
          <a:pPr>
            <a:lnSpc>
              <a:spcPct val="100000"/>
            </a:lnSpc>
          </a:pPr>
          <a:endParaRPr lang="en-US"/>
        </a:p>
      </dgm:t>
    </dgm:pt>
    <dgm:pt modelId="{C756E911-3EC6-4342-A8C6-9B762F139875}">
      <dgm:prSet/>
      <dgm:spPr/>
      <dgm:t>
        <a:bodyPr/>
        <a:lstStyle/>
        <a:p>
          <a:pPr>
            <a:lnSpc>
              <a:spcPct val="100000"/>
            </a:lnSpc>
          </a:pPr>
          <a:r>
            <a:rPr lang="en-US" b="0" i="0">
              <a:latin typeface="Times New Roman" panose="02020603050405020304" pitchFamily="18" charset="0"/>
              <a:cs typeface="Times New Roman" panose="02020603050405020304" pitchFamily="18" charset="0"/>
            </a:rPr>
            <a:t>A crucial objective is to identify the key predictive features contributing to AD progression, which can enhance our understanding of the underlying disease mechanisms and inform the development of more targeted interventions, as determined by the highest F1-score. </a:t>
          </a:r>
          <a:endParaRPr lang="en-US">
            <a:latin typeface="Times New Roman" panose="02020603050405020304" pitchFamily="18" charset="0"/>
            <a:cs typeface="Times New Roman" panose="02020603050405020304" pitchFamily="18" charset="0"/>
          </a:endParaRPr>
        </a:p>
      </dgm:t>
    </dgm:pt>
    <dgm:pt modelId="{B5AF2DFF-0904-4041-B6A0-1E48F1BD2BD6}" type="parTrans" cxnId="{D1F4B54F-9748-4BA2-80E9-34CDA75D7AFD}">
      <dgm:prSet/>
      <dgm:spPr/>
      <dgm:t>
        <a:bodyPr/>
        <a:lstStyle/>
        <a:p>
          <a:endParaRPr lang="en-US"/>
        </a:p>
      </dgm:t>
    </dgm:pt>
    <dgm:pt modelId="{C7BC5ED6-4BD1-4EB4-AB29-AF489A82E34E}" type="sibTrans" cxnId="{D1F4B54F-9748-4BA2-80E9-34CDA75D7AFD}">
      <dgm:prSet/>
      <dgm:spPr/>
      <dgm:t>
        <a:bodyPr/>
        <a:lstStyle/>
        <a:p>
          <a:pPr>
            <a:lnSpc>
              <a:spcPct val="100000"/>
            </a:lnSpc>
          </a:pPr>
          <a:endParaRPr lang="en-US"/>
        </a:p>
      </dgm:t>
    </dgm:pt>
    <dgm:pt modelId="{3662C2B4-DE7C-40C3-92A4-490B9227DCAA}">
      <dgm:prSet/>
      <dgm:spPr/>
      <dgm:t>
        <a:bodyPr/>
        <a:lstStyle/>
        <a:p>
          <a:pPr>
            <a:lnSpc>
              <a:spcPct val="100000"/>
            </a:lnSpc>
          </a:pPr>
          <a:r>
            <a:rPr lang="en-US" b="0" i="0" dirty="0">
              <a:latin typeface="Times New Roman" panose="02020603050405020304" pitchFamily="18" charset="0"/>
              <a:cs typeface="Times New Roman" panose="02020603050405020304" pitchFamily="18" charset="0"/>
            </a:rPr>
            <a:t>By combining a variety of features to train different models, we ensure that the most performant model is selected for accurate AD prediction.</a:t>
          </a:r>
          <a:endParaRPr lang="en-US" dirty="0">
            <a:latin typeface="Times New Roman" panose="02020603050405020304" pitchFamily="18" charset="0"/>
            <a:cs typeface="Times New Roman" panose="02020603050405020304" pitchFamily="18" charset="0"/>
          </a:endParaRPr>
        </a:p>
      </dgm:t>
    </dgm:pt>
    <dgm:pt modelId="{95D3BB6F-8EAB-401F-BC82-7513B8E551AE}" type="parTrans" cxnId="{2343228C-6077-42AF-A01A-B58B3A838BBD}">
      <dgm:prSet/>
      <dgm:spPr/>
      <dgm:t>
        <a:bodyPr/>
        <a:lstStyle/>
        <a:p>
          <a:endParaRPr lang="en-US"/>
        </a:p>
      </dgm:t>
    </dgm:pt>
    <dgm:pt modelId="{0237AEBE-8785-47A8-B7F1-F4F70C753173}" type="sibTrans" cxnId="{2343228C-6077-42AF-A01A-B58B3A838BBD}">
      <dgm:prSet/>
      <dgm:spPr/>
      <dgm:t>
        <a:bodyPr/>
        <a:lstStyle/>
        <a:p>
          <a:endParaRPr lang="en-US"/>
        </a:p>
      </dgm:t>
    </dgm:pt>
    <dgm:pt modelId="{D7C37BF3-2378-4881-8B67-EBE63CA997BC}" type="pres">
      <dgm:prSet presAssocID="{4C55F68D-2C60-4779-9FB7-F34C7F03BA8B}" presName="root" presStyleCnt="0">
        <dgm:presLayoutVars>
          <dgm:dir/>
          <dgm:resizeHandles val="exact"/>
        </dgm:presLayoutVars>
      </dgm:prSet>
      <dgm:spPr/>
    </dgm:pt>
    <dgm:pt modelId="{AA1CEB22-03B4-4645-BA9E-A5847DF4FB98}" type="pres">
      <dgm:prSet presAssocID="{4386F8D4-5528-4D20-B898-EAB057A54CA3}" presName="compNode" presStyleCnt="0"/>
      <dgm:spPr/>
    </dgm:pt>
    <dgm:pt modelId="{EDE356B7-63F3-4F3C-8B54-8AA99A417C80}" type="pres">
      <dgm:prSet presAssocID="{4386F8D4-5528-4D20-B898-EAB057A54CA3}" presName="bgRect" presStyleLbl="bgShp" presStyleIdx="0" presStyleCnt="4"/>
      <dgm:spPr/>
    </dgm:pt>
    <dgm:pt modelId="{88CA10A3-365F-44A8-8DEE-33339CCD0E30}" type="pres">
      <dgm:prSet presAssocID="{4386F8D4-5528-4D20-B898-EAB057A54CA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rain"/>
        </a:ext>
      </dgm:extLst>
    </dgm:pt>
    <dgm:pt modelId="{FFBFC4CE-7BCE-4F56-A5A4-E7D2F4BADFD4}" type="pres">
      <dgm:prSet presAssocID="{4386F8D4-5528-4D20-B898-EAB057A54CA3}" presName="spaceRect" presStyleCnt="0"/>
      <dgm:spPr/>
    </dgm:pt>
    <dgm:pt modelId="{A71F6058-E13B-4836-A39E-9D0D2B8670B4}" type="pres">
      <dgm:prSet presAssocID="{4386F8D4-5528-4D20-B898-EAB057A54CA3}" presName="parTx" presStyleLbl="revTx" presStyleIdx="0" presStyleCnt="4">
        <dgm:presLayoutVars>
          <dgm:chMax val="0"/>
          <dgm:chPref val="0"/>
        </dgm:presLayoutVars>
      </dgm:prSet>
      <dgm:spPr/>
    </dgm:pt>
    <dgm:pt modelId="{EB9F27BC-C5F4-4B1A-A291-C8C7EF545501}" type="pres">
      <dgm:prSet presAssocID="{336BB52F-39AA-422B-9506-F1F41B93F7F2}" presName="sibTrans" presStyleCnt="0"/>
      <dgm:spPr/>
    </dgm:pt>
    <dgm:pt modelId="{314B69A1-3AB0-45C1-ABD8-17E93345A657}" type="pres">
      <dgm:prSet presAssocID="{C46A2AA1-2404-40B6-8E0C-E4C78AD9DC09}" presName="compNode" presStyleCnt="0"/>
      <dgm:spPr/>
    </dgm:pt>
    <dgm:pt modelId="{CFEFB53B-AEBC-44EE-AFBA-1D86738603E5}" type="pres">
      <dgm:prSet presAssocID="{C46A2AA1-2404-40B6-8E0C-E4C78AD9DC09}" presName="bgRect" presStyleLbl="bgShp" presStyleIdx="1" presStyleCnt="4"/>
      <dgm:spPr/>
    </dgm:pt>
    <dgm:pt modelId="{F0C85919-0B6C-4F30-9BBD-B14A1FE13705}" type="pres">
      <dgm:prSet presAssocID="{C46A2AA1-2404-40B6-8E0C-E4C78AD9DC0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icroscope"/>
        </a:ext>
      </dgm:extLst>
    </dgm:pt>
    <dgm:pt modelId="{46FA0BD5-0058-46F2-9485-314DB61E933F}" type="pres">
      <dgm:prSet presAssocID="{C46A2AA1-2404-40B6-8E0C-E4C78AD9DC09}" presName="spaceRect" presStyleCnt="0"/>
      <dgm:spPr/>
    </dgm:pt>
    <dgm:pt modelId="{F226D59A-A4A5-4E84-ACF4-5BF1C2372174}" type="pres">
      <dgm:prSet presAssocID="{C46A2AA1-2404-40B6-8E0C-E4C78AD9DC09}" presName="parTx" presStyleLbl="revTx" presStyleIdx="1" presStyleCnt="4">
        <dgm:presLayoutVars>
          <dgm:chMax val="0"/>
          <dgm:chPref val="0"/>
        </dgm:presLayoutVars>
      </dgm:prSet>
      <dgm:spPr/>
    </dgm:pt>
    <dgm:pt modelId="{49A0FC7F-D84D-48FF-8393-BA6396B88150}" type="pres">
      <dgm:prSet presAssocID="{51A14687-08A2-40BD-BE35-E3F15030A58E}" presName="sibTrans" presStyleCnt="0"/>
      <dgm:spPr/>
    </dgm:pt>
    <dgm:pt modelId="{6EDD0742-89EA-4F8E-96DD-0400DD6A422A}" type="pres">
      <dgm:prSet presAssocID="{C756E911-3EC6-4342-A8C6-9B762F139875}" presName="compNode" presStyleCnt="0"/>
      <dgm:spPr/>
    </dgm:pt>
    <dgm:pt modelId="{E484BC94-95A6-4B27-843A-84A16D741BC5}" type="pres">
      <dgm:prSet presAssocID="{C756E911-3EC6-4342-A8C6-9B762F139875}" presName="bgRect" presStyleLbl="bgShp" presStyleIdx="2" presStyleCnt="4"/>
      <dgm:spPr/>
    </dgm:pt>
    <dgm:pt modelId="{B666B693-4327-4A86-9014-7E8D1D2D5695}" type="pres">
      <dgm:prSet presAssocID="{C756E911-3EC6-4342-A8C6-9B762F13987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llseye"/>
        </a:ext>
      </dgm:extLst>
    </dgm:pt>
    <dgm:pt modelId="{E8D6544B-4C0D-462D-A3EE-181C337F0F2E}" type="pres">
      <dgm:prSet presAssocID="{C756E911-3EC6-4342-A8C6-9B762F139875}" presName="spaceRect" presStyleCnt="0"/>
      <dgm:spPr/>
    </dgm:pt>
    <dgm:pt modelId="{70CE33D3-F671-407C-8E43-99D9148055BF}" type="pres">
      <dgm:prSet presAssocID="{C756E911-3EC6-4342-A8C6-9B762F139875}" presName="parTx" presStyleLbl="revTx" presStyleIdx="2" presStyleCnt="4">
        <dgm:presLayoutVars>
          <dgm:chMax val="0"/>
          <dgm:chPref val="0"/>
        </dgm:presLayoutVars>
      </dgm:prSet>
      <dgm:spPr/>
    </dgm:pt>
    <dgm:pt modelId="{E4340659-C1B8-4DD9-9368-4FF2D2D02734}" type="pres">
      <dgm:prSet presAssocID="{C7BC5ED6-4BD1-4EB4-AB29-AF489A82E34E}" presName="sibTrans" presStyleCnt="0"/>
      <dgm:spPr/>
    </dgm:pt>
    <dgm:pt modelId="{99714C8A-62C1-4DD0-BCFE-96642AF1B214}" type="pres">
      <dgm:prSet presAssocID="{3662C2B4-DE7C-40C3-92A4-490B9227DCAA}" presName="compNode" presStyleCnt="0"/>
      <dgm:spPr/>
    </dgm:pt>
    <dgm:pt modelId="{38D0CE2D-7505-4EEC-9516-64CC1B271D05}" type="pres">
      <dgm:prSet presAssocID="{3662C2B4-DE7C-40C3-92A4-490B9227DCAA}" presName="bgRect" presStyleLbl="bgShp" presStyleIdx="3" presStyleCnt="4"/>
      <dgm:spPr/>
    </dgm:pt>
    <dgm:pt modelId="{BDBABCE4-ADCE-44AC-8E35-362D4D6A2938}" type="pres">
      <dgm:prSet presAssocID="{3662C2B4-DE7C-40C3-92A4-490B9227DCA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rain"/>
        </a:ext>
      </dgm:extLst>
    </dgm:pt>
    <dgm:pt modelId="{B14AA643-A7F7-4FC3-825F-F3DD3C6FA45F}" type="pres">
      <dgm:prSet presAssocID="{3662C2B4-DE7C-40C3-92A4-490B9227DCAA}" presName="spaceRect" presStyleCnt="0"/>
      <dgm:spPr/>
    </dgm:pt>
    <dgm:pt modelId="{DB228388-3D7D-4512-B38A-92A09776372A}" type="pres">
      <dgm:prSet presAssocID="{3662C2B4-DE7C-40C3-92A4-490B9227DCAA}" presName="parTx" presStyleLbl="revTx" presStyleIdx="3" presStyleCnt="4">
        <dgm:presLayoutVars>
          <dgm:chMax val="0"/>
          <dgm:chPref val="0"/>
        </dgm:presLayoutVars>
      </dgm:prSet>
      <dgm:spPr/>
    </dgm:pt>
  </dgm:ptLst>
  <dgm:cxnLst>
    <dgm:cxn modelId="{3034C60E-8FE6-41F9-B312-8925E9557D99}" type="presOf" srcId="{3662C2B4-DE7C-40C3-92A4-490B9227DCAA}" destId="{DB228388-3D7D-4512-B38A-92A09776372A}" srcOrd="0" destOrd="0" presId="urn:microsoft.com/office/officeart/2018/2/layout/IconVerticalSolidList"/>
    <dgm:cxn modelId="{58F9601B-9509-453A-9D6A-FB581F3C4D37}" type="presOf" srcId="{4C55F68D-2C60-4779-9FB7-F34C7F03BA8B}" destId="{D7C37BF3-2378-4881-8B67-EBE63CA997BC}" srcOrd="0" destOrd="0" presId="urn:microsoft.com/office/officeart/2018/2/layout/IconVerticalSolidList"/>
    <dgm:cxn modelId="{40607F64-5C18-4D6A-B98F-CD23D405A492}" type="presOf" srcId="{4386F8D4-5528-4D20-B898-EAB057A54CA3}" destId="{A71F6058-E13B-4836-A39E-9D0D2B8670B4}" srcOrd="0" destOrd="0" presId="urn:microsoft.com/office/officeart/2018/2/layout/IconVerticalSolidList"/>
    <dgm:cxn modelId="{F86CE16C-DDBB-4970-B853-ED00C4566398}" type="presOf" srcId="{C756E911-3EC6-4342-A8C6-9B762F139875}" destId="{70CE33D3-F671-407C-8E43-99D9148055BF}" srcOrd="0" destOrd="0" presId="urn:microsoft.com/office/officeart/2018/2/layout/IconVerticalSolidList"/>
    <dgm:cxn modelId="{D1F4B54F-9748-4BA2-80E9-34CDA75D7AFD}" srcId="{4C55F68D-2C60-4779-9FB7-F34C7F03BA8B}" destId="{C756E911-3EC6-4342-A8C6-9B762F139875}" srcOrd="2" destOrd="0" parTransId="{B5AF2DFF-0904-4041-B6A0-1E48F1BD2BD6}" sibTransId="{C7BC5ED6-4BD1-4EB4-AB29-AF489A82E34E}"/>
    <dgm:cxn modelId="{2343228C-6077-42AF-A01A-B58B3A838BBD}" srcId="{4C55F68D-2C60-4779-9FB7-F34C7F03BA8B}" destId="{3662C2B4-DE7C-40C3-92A4-490B9227DCAA}" srcOrd="3" destOrd="0" parTransId="{95D3BB6F-8EAB-401F-BC82-7513B8E551AE}" sibTransId="{0237AEBE-8785-47A8-B7F1-F4F70C753173}"/>
    <dgm:cxn modelId="{A84D42CC-4702-4998-9767-CA595568A745}" type="presOf" srcId="{C46A2AA1-2404-40B6-8E0C-E4C78AD9DC09}" destId="{F226D59A-A4A5-4E84-ACF4-5BF1C2372174}" srcOrd="0" destOrd="0" presId="urn:microsoft.com/office/officeart/2018/2/layout/IconVerticalSolidList"/>
    <dgm:cxn modelId="{655DB1CE-F248-4517-A25C-9916DE5D2B60}" srcId="{4C55F68D-2C60-4779-9FB7-F34C7F03BA8B}" destId="{C46A2AA1-2404-40B6-8E0C-E4C78AD9DC09}" srcOrd="1" destOrd="0" parTransId="{133E3949-BD9D-4232-A411-2D705EA1F597}" sibTransId="{51A14687-08A2-40BD-BE35-E3F15030A58E}"/>
    <dgm:cxn modelId="{B5BB28F5-5857-4BB7-B19B-061689CEEE52}" srcId="{4C55F68D-2C60-4779-9FB7-F34C7F03BA8B}" destId="{4386F8D4-5528-4D20-B898-EAB057A54CA3}" srcOrd="0" destOrd="0" parTransId="{9B82A4C4-5FEE-4917-80B4-86C1247A644C}" sibTransId="{336BB52F-39AA-422B-9506-F1F41B93F7F2}"/>
    <dgm:cxn modelId="{D5D3C992-8419-440E-90A2-34F9661D8E88}" type="presParOf" srcId="{D7C37BF3-2378-4881-8B67-EBE63CA997BC}" destId="{AA1CEB22-03B4-4645-BA9E-A5847DF4FB98}" srcOrd="0" destOrd="0" presId="urn:microsoft.com/office/officeart/2018/2/layout/IconVerticalSolidList"/>
    <dgm:cxn modelId="{241B0572-D507-4B2F-BCED-47247CA0D94C}" type="presParOf" srcId="{AA1CEB22-03B4-4645-BA9E-A5847DF4FB98}" destId="{EDE356B7-63F3-4F3C-8B54-8AA99A417C80}" srcOrd="0" destOrd="0" presId="urn:microsoft.com/office/officeart/2018/2/layout/IconVerticalSolidList"/>
    <dgm:cxn modelId="{E242273F-2EBB-44CA-81B7-3D11F1204D42}" type="presParOf" srcId="{AA1CEB22-03B4-4645-BA9E-A5847DF4FB98}" destId="{88CA10A3-365F-44A8-8DEE-33339CCD0E30}" srcOrd="1" destOrd="0" presId="urn:microsoft.com/office/officeart/2018/2/layout/IconVerticalSolidList"/>
    <dgm:cxn modelId="{477A4C7A-CBD7-40E9-B2D9-AB87A557DD66}" type="presParOf" srcId="{AA1CEB22-03B4-4645-BA9E-A5847DF4FB98}" destId="{FFBFC4CE-7BCE-4F56-A5A4-E7D2F4BADFD4}" srcOrd="2" destOrd="0" presId="urn:microsoft.com/office/officeart/2018/2/layout/IconVerticalSolidList"/>
    <dgm:cxn modelId="{D0631D09-C7DA-4920-9168-1114F12C6C49}" type="presParOf" srcId="{AA1CEB22-03B4-4645-BA9E-A5847DF4FB98}" destId="{A71F6058-E13B-4836-A39E-9D0D2B8670B4}" srcOrd="3" destOrd="0" presId="urn:microsoft.com/office/officeart/2018/2/layout/IconVerticalSolidList"/>
    <dgm:cxn modelId="{6FDDCC73-6BA5-4A5D-A6AB-1084CB1D776D}" type="presParOf" srcId="{D7C37BF3-2378-4881-8B67-EBE63CA997BC}" destId="{EB9F27BC-C5F4-4B1A-A291-C8C7EF545501}" srcOrd="1" destOrd="0" presId="urn:microsoft.com/office/officeart/2018/2/layout/IconVerticalSolidList"/>
    <dgm:cxn modelId="{C8CFDF8E-6458-4F52-A07C-8D4B8E0E87A4}" type="presParOf" srcId="{D7C37BF3-2378-4881-8B67-EBE63CA997BC}" destId="{314B69A1-3AB0-45C1-ABD8-17E93345A657}" srcOrd="2" destOrd="0" presId="urn:microsoft.com/office/officeart/2018/2/layout/IconVerticalSolidList"/>
    <dgm:cxn modelId="{2D6FDC18-B4D1-4579-9B27-B8E101F5884C}" type="presParOf" srcId="{314B69A1-3AB0-45C1-ABD8-17E93345A657}" destId="{CFEFB53B-AEBC-44EE-AFBA-1D86738603E5}" srcOrd="0" destOrd="0" presId="urn:microsoft.com/office/officeart/2018/2/layout/IconVerticalSolidList"/>
    <dgm:cxn modelId="{13D5EF6A-E086-4D8E-A760-494012A3ED37}" type="presParOf" srcId="{314B69A1-3AB0-45C1-ABD8-17E93345A657}" destId="{F0C85919-0B6C-4F30-9BBD-B14A1FE13705}" srcOrd="1" destOrd="0" presId="urn:microsoft.com/office/officeart/2018/2/layout/IconVerticalSolidList"/>
    <dgm:cxn modelId="{8E60A02A-2B64-4323-8BAF-A839BE57392C}" type="presParOf" srcId="{314B69A1-3AB0-45C1-ABD8-17E93345A657}" destId="{46FA0BD5-0058-46F2-9485-314DB61E933F}" srcOrd="2" destOrd="0" presId="urn:microsoft.com/office/officeart/2018/2/layout/IconVerticalSolidList"/>
    <dgm:cxn modelId="{C7CF1830-C4BB-4285-9209-001FD4946F60}" type="presParOf" srcId="{314B69A1-3AB0-45C1-ABD8-17E93345A657}" destId="{F226D59A-A4A5-4E84-ACF4-5BF1C2372174}" srcOrd="3" destOrd="0" presId="urn:microsoft.com/office/officeart/2018/2/layout/IconVerticalSolidList"/>
    <dgm:cxn modelId="{68BB27D1-5FF6-4952-BBA7-FC08CFB27519}" type="presParOf" srcId="{D7C37BF3-2378-4881-8B67-EBE63CA997BC}" destId="{49A0FC7F-D84D-48FF-8393-BA6396B88150}" srcOrd="3" destOrd="0" presId="urn:microsoft.com/office/officeart/2018/2/layout/IconVerticalSolidList"/>
    <dgm:cxn modelId="{091A6BEF-999A-4F2C-97D1-78CD1156485E}" type="presParOf" srcId="{D7C37BF3-2378-4881-8B67-EBE63CA997BC}" destId="{6EDD0742-89EA-4F8E-96DD-0400DD6A422A}" srcOrd="4" destOrd="0" presId="urn:microsoft.com/office/officeart/2018/2/layout/IconVerticalSolidList"/>
    <dgm:cxn modelId="{9FE4ED97-8AE8-496D-A4A6-3C74B42145C8}" type="presParOf" srcId="{6EDD0742-89EA-4F8E-96DD-0400DD6A422A}" destId="{E484BC94-95A6-4B27-843A-84A16D741BC5}" srcOrd="0" destOrd="0" presId="urn:microsoft.com/office/officeart/2018/2/layout/IconVerticalSolidList"/>
    <dgm:cxn modelId="{2FA3F2BD-EE19-4768-A010-57DA95FADC75}" type="presParOf" srcId="{6EDD0742-89EA-4F8E-96DD-0400DD6A422A}" destId="{B666B693-4327-4A86-9014-7E8D1D2D5695}" srcOrd="1" destOrd="0" presId="urn:microsoft.com/office/officeart/2018/2/layout/IconVerticalSolidList"/>
    <dgm:cxn modelId="{8487CA92-C753-4548-A3D8-AB9EC00937F8}" type="presParOf" srcId="{6EDD0742-89EA-4F8E-96DD-0400DD6A422A}" destId="{E8D6544B-4C0D-462D-A3EE-181C337F0F2E}" srcOrd="2" destOrd="0" presId="urn:microsoft.com/office/officeart/2018/2/layout/IconVerticalSolidList"/>
    <dgm:cxn modelId="{DABDA180-624D-4380-ACFC-18285A8DC83B}" type="presParOf" srcId="{6EDD0742-89EA-4F8E-96DD-0400DD6A422A}" destId="{70CE33D3-F671-407C-8E43-99D9148055BF}" srcOrd="3" destOrd="0" presId="urn:microsoft.com/office/officeart/2018/2/layout/IconVerticalSolidList"/>
    <dgm:cxn modelId="{95280CCD-3B7C-4E4D-B1F4-B13EDBDC0651}" type="presParOf" srcId="{D7C37BF3-2378-4881-8B67-EBE63CA997BC}" destId="{E4340659-C1B8-4DD9-9368-4FF2D2D02734}" srcOrd="5" destOrd="0" presId="urn:microsoft.com/office/officeart/2018/2/layout/IconVerticalSolidList"/>
    <dgm:cxn modelId="{62E9639F-07A9-4715-BE4A-1B375661662D}" type="presParOf" srcId="{D7C37BF3-2378-4881-8B67-EBE63CA997BC}" destId="{99714C8A-62C1-4DD0-BCFE-96642AF1B214}" srcOrd="6" destOrd="0" presId="urn:microsoft.com/office/officeart/2018/2/layout/IconVerticalSolidList"/>
    <dgm:cxn modelId="{2A0515FD-B888-49A4-9F1A-FCA65CA8D409}" type="presParOf" srcId="{99714C8A-62C1-4DD0-BCFE-96642AF1B214}" destId="{38D0CE2D-7505-4EEC-9516-64CC1B271D05}" srcOrd="0" destOrd="0" presId="urn:microsoft.com/office/officeart/2018/2/layout/IconVerticalSolidList"/>
    <dgm:cxn modelId="{A972D4F8-B85A-42AB-AB3D-ED9CCA7CB2DE}" type="presParOf" srcId="{99714C8A-62C1-4DD0-BCFE-96642AF1B214}" destId="{BDBABCE4-ADCE-44AC-8E35-362D4D6A2938}" srcOrd="1" destOrd="0" presId="urn:microsoft.com/office/officeart/2018/2/layout/IconVerticalSolidList"/>
    <dgm:cxn modelId="{40F9C305-0758-4E81-85C9-E8F927170482}" type="presParOf" srcId="{99714C8A-62C1-4DD0-BCFE-96642AF1B214}" destId="{B14AA643-A7F7-4FC3-825F-F3DD3C6FA45F}" srcOrd="2" destOrd="0" presId="urn:microsoft.com/office/officeart/2018/2/layout/IconVerticalSolidList"/>
    <dgm:cxn modelId="{7987462A-FF48-4B68-A7A3-9662C3FB562D}" type="presParOf" srcId="{99714C8A-62C1-4DD0-BCFE-96642AF1B214}" destId="{DB228388-3D7D-4512-B38A-92A09776372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C622AC-AE22-4480-BDBE-D0073544936E}" type="doc">
      <dgm:prSet loTypeId="urn:microsoft.com/office/officeart/2018/2/layout/IconVerticalSolidList" loCatId="icon" qsTypeId="urn:microsoft.com/office/officeart/2005/8/quickstyle/simple1" qsCatId="simple" csTypeId="urn:microsoft.com/office/officeart/2005/8/colors/colorful4" csCatId="colorful" phldr="1"/>
      <dgm:spPr/>
      <dgm:t>
        <a:bodyPr/>
        <a:lstStyle/>
        <a:p>
          <a:endParaRPr lang="en-US"/>
        </a:p>
      </dgm:t>
    </dgm:pt>
    <dgm:pt modelId="{AA5C8E0E-89BF-4662-96C5-F6E5FE0C1463}">
      <dgm:prSet/>
      <dgm:spPr/>
      <dgm:t>
        <a:bodyPr/>
        <a:lstStyle/>
        <a:p>
          <a:pPr>
            <a:lnSpc>
              <a:spcPct val="100000"/>
            </a:lnSpc>
          </a:pPr>
          <a:r>
            <a:rPr lang="en-US" b="0" i="0" dirty="0">
              <a:latin typeface="Times New Roman" panose="02020603050405020304" pitchFamily="18" charset="0"/>
              <a:cs typeface="Times New Roman" panose="02020603050405020304" pitchFamily="18" charset="0"/>
            </a:rPr>
            <a:t>Alzheimer's Disease (AD) research has greatly advanced our understanding of this complex disease. </a:t>
          </a:r>
          <a:endParaRPr lang="en-US" dirty="0">
            <a:latin typeface="Times New Roman" panose="02020603050405020304" pitchFamily="18" charset="0"/>
            <a:cs typeface="Times New Roman" panose="02020603050405020304" pitchFamily="18" charset="0"/>
          </a:endParaRPr>
        </a:p>
      </dgm:t>
    </dgm:pt>
    <dgm:pt modelId="{F2A0E014-2F4F-4D1C-BF67-9BD7EA02368D}" type="parTrans" cxnId="{BB4D0515-FE8A-412E-80BC-370C2F8E699E}">
      <dgm:prSet/>
      <dgm:spPr/>
      <dgm:t>
        <a:bodyPr/>
        <a:lstStyle/>
        <a:p>
          <a:endParaRPr lang="en-US"/>
        </a:p>
      </dgm:t>
    </dgm:pt>
    <dgm:pt modelId="{4D4673F4-A538-4C05-860D-EA0A3296EC8B}" type="sibTrans" cxnId="{BB4D0515-FE8A-412E-80BC-370C2F8E699E}">
      <dgm:prSet/>
      <dgm:spPr/>
      <dgm:t>
        <a:bodyPr/>
        <a:lstStyle/>
        <a:p>
          <a:endParaRPr lang="en-US"/>
        </a:p>
      </dgm:t>
    </dgm:pt>
    <dgm:pt modelId="{0649FBE0-D26F-4812-86FB-0218C248A8BD}">
      <dgm:prSet/>
      <dgm:spPr/>
      <dgm:t>
        <a:bodyPr/>
        <a:lstStyle/>
        <a:p>
          <a:pPr>
            <a:lnSpc>
              <a:spcPct val="100000"/>
            </a:lnSpc>
          </a:pPr>
          <a:r>
            <a:rPr lang="en-US" b="0" i="0" dirty="0">
              <a:latin typeface="Times New Roman" panose="02020603050405020304" pitchFamily="18" charset="0"/>
              <a:cs typeface="Times New Roman" panose="02020603050405020304" pitchFamily="18" charset="0"/>
            </a:rPr>
            <a:t>Studies using MRI have shown that brain structures like the hippocampus shrink in AD patients.</a:t>
          </a:r>
          <a:endParaRPr lang="en-US" dirty="0">
            <a:latin typeface="Times New Roman" panose="02020603050405020304" pitchFamily="18" charset="0"/>
            <a:cs typeface="Times New Roman" panose="02020603050405020304" pitchFamily="18" charset="0"/>
          </a:endParaRPr>
        </a:p>
      </dgm:t>
    </dgm:pt>
    <dgm:pt modelId="{0152D7A7-5502-4227-9BD3-508FC47CEE6C}" type="parTrans" cxnId="{2474E367-5AF6-4652-AB61-9C9590A5AC75}">
      <dgm:prSet/>
      <dgm:spPr/>
      <dgm:t>
        <a:bodyPr/>
        <a:lstStyle/>
        <a:p>
          <a:endParaRPr lang="en-US"/>
        </a:p>
      </dgm:t>
    </dgm:pt>
    <dgm:pt modelId="{403D94C8-6E9A-46B4-B44F-F2BA74562FC7}" type="sibTrans" cxnId="{2474E367-5AF6-4652-AB61-9C9590A5AC75}">
      <dgm:prSet/>
      <dgm:spPr/>
      <dgm:t>
        <a:bodyPr/>
        <a:lstStyle/>
        <a:p>
          <a:endParaRPr lang="en-US"/>
        </a:p>
      </dgm:t>
    </dgm:pt>
    <dgm:pt modelId="{9775D55D-41EE-4751-9F40-A1168115AD4A}">
      <dgm:prSet/>
      <dgm:spPr/>
      <dgm:t>
        <a:bodyPr/>
        <a:lstStyle/>
        <a:p>
          <a:pPr>
            <a:lnSpc>
              <a:spcPct val="100000"/>
            </a:lnSpc>
          </a:pPr>
          <a:r>
            <a:rPr lang="en-US" b="0" i="0" dirty="0">
              <a:latin typeface="Times New Roman" panose="02020603050405020304" pitchFamily="18" charset="0"/>
              <a:cs typeface="Times New Roman" panose="02020603050405020304" pitchFamily="18" charset="0"/>
            </a:rPr>
            <a:t>Other research has found a link between brain shrinkage and cognitive decline. Genetic factors, particularly a gene called APOE4, also increase the risk of AD. </a:t>
          </a:r>
          <a:endParaRPr lang="en-US" dirty="0">
            <a:latin typeface="Times New Roman" panose="02020603050405020304" pitchFamily="18" charset="0"/>
            <a:cs typeface="Times New Roman" panose="02020603050405020304" pitchFamily="18" charset="0"/>
          </a:endParaRPr>
        </a:p>
      </dgm:t>
    </dgm:pt>
    <dgm:pt modelId="{DF168C5F-56A4-411A-A8B4-D06F50249E14}" type="parTrans" cxnId="{9FFF7EA4-107C-4A31-9A52-2BD55E2BD906}">
      <dgm:prSet/>
      <dgm:spPr/>
      <dgm:t>
        <a:bodyPr/>
        <a:lstStyle/>
        <a:p>
          <a:endParaRPr lang="en-US"/>
        </a:p>
      </dgm:t>
    </dgm:pt>
    <dgm:pt modelId="{B3F5C44B-0912-4330-87A4-EECB4EACFD0F}" type="sibTrans" cxnId="{9FFF7EA4-107C-4A31-9A52-2BD55E2BD906}">
      <dgm:prSet/>
      <dgm:spPr/>
      <dgm:t>
        <a:bodyPr/>
        <a:lstStyle/>
        <a:p>
          <a:endParaRPr lang="en-US"/>
        </a:p>
      </dgm:t>
    </dgm:pt>
    <dgm:pt modelId="{694A09A5-A4E9-41DC-92EA-0EE2F48FF4AD}">
      <dgm:prSet/>
      <dgm:spPr/>
      <dgm:t>
        <a:bodyPr/>
        <a:lstStyle/>
        <a:p>
          <a:pPr>
            <a:lnSpc>
              <a:spcPct val="100000"/>
            </a:lnSpc>
          </a:pPr>
          <a:r>
            <a:rPr lang="en-US" b="0" i="0">
              <a:latin typeface="Times New Roman" panose="02020603050405020304" pitchFamily="18" charset="0"/>
              <a:cs typeface="Times New Roman" panose="02020603050405020304" pitchFamily="18" charset="0"/>
            </a:rPr>
            <a:t>To better predict AD, studies combine MRI scans with patient clinical and cognitive data.</a:t>
          </a:r>
          <a:endParaRPr lang="en-US">
            <a:latin typeface="Times New Roman" panose="02020603050405020304" pitchFamily="18" charset="0"/>
            <a:cs typeface="Times New Roman" panose="02020603050405020304" pitchFamily="18" charset="0"/>
          </a:endParaRPr>
        </a:p>
      </dgm:t>
    </dgm:pt>
    <dgm:pt modelId="{A54A6C69-2006-494E-83BA-61137A857C4E}" type="parTrans" cxnId="{73F2CAB4-DCB1-4B89-B589-C3A6BF13564E}">
      <dgm:prSet/>
      <dgm:spPr/>
      <dgm:t>
        <a:bodyPr/>
        <a:lstStyle/>
        <a:p>
          <a:endParaRPr lang="en-US"/>
        </a:p>
      </dgm:t>
    </dgm:pt>
    <dgm:pt modelId="{19799C95-CB4E-41E9-9154-ECADA4BA9855}" type="sibTrans" cxnId="{73F2CAB4-DCB1-4B89-B589-C3A6BF13564E}">
      <dgm:prSet/>
      <dgm:spPr/>
      <dgm:t>
        <a:bodyPr/>
        <a:lstStyle/>
        <a:p>
          <a:endParaRPr lang="en-US"/>
        </a:p>
      </dgm:t>
    </dgm:pt>
    <dgm:pt modelId="{16167650-93AC-411B-BBE7-F19B4DEA9856}">
      <dgm:prSet/>
      <dgm:spPr/>
      <dgm:t>
        <a:bodyPr/>
        <a:lstStyle/>
        <a:p>
          <a:pPr>
            <a:lnSpc>
              <a:spcPct val="100000"/>
            </a:lnSpc>
          </a:pPr>
          <a:r>
            <a:rPr lang="en-US" b="0" i="0">
              <a:latin typeface="Times New Roman" panose="02020603050405020304" pitchFamily="18" charset="0"/>
              <a:cs typeface="Times New Roman" panose="02020603050405020304" pitchFamily="18" charset="0"/>
            </a:rPr>
            <a:t>With sophisticated machine learning algorithms, researchers are now able to find patterns indicative of AD. </a:t>
          </a:r>
          <a:endParaRPr lang="en-US">
            <a:latin typeface="Times New Roman" panose="02020603050405020304" pitchFamily="18" charset="0"/>
            <a:cs typeface="Times New Roman" panose="02020603050405020304" pitchFamily="18" charset="0"/>
          </a:endParaRPr>
        </a:p>
      </dgm:t>
    </dgm:pt>
    <dgm:pt modelId="{7A7AA65E-6347-42A1-BA82-99EE276E48F2}" type="parTrans" cxnId="{271015DA-DC5F-4988-B601-1316FA4B2E1B}">
      <dgm:prSet/>
      <dgm:spPr/>
      <dgm:t>
        <a:bodyPr/>
        <a:lstStyle/>
        <a:p>
          <a:endParaRPr lang="en-US"/>
        </a:p>
      </dgm:t>
    </dgm:pt>
    <dgm:pt modelId="{C0E61C7C-F003-44A1-AF50-4C0B56D35675}" type="sibTrans" cxnId="{271015DA-DC5F-4988-B601-1316FA4B2E1B}">
      <dgm:prSet/>
      <dgm:spPr/>
      <dgm:t>
        <a:bodyPr/>
        <a:lstStyle/>
        <a:p>
          <a:endParaRPr lang="en-US"/>
        </a:p>
      </dgm:t>
    </dgm:pt>
    <dgm:pt modelId="{000121A6-C2A4-4954-AEE5-CBD8A07E0252}">
      <dgm:prSet/>
      <dgm:spPr/>
      <dgm:t>
        <a:bodyPr/>
        <a:lstStyle/>
        <a:p>
          <a:pPr>
            <a:lnSpc>
              <a:spcPct val="100000"/>
            </a:lnSpc>
          </a:pPr>
          <a:r>
            <a:rPr lang="en-US" b="0" i="0" dirty="0">
              <a:latin typeface="Times New Roman" panose="02020603050405020304" pitchFamily="18" charset="0"/>
              <a:cs typeface="Times New Roman" panose="02020603050405020304" pitchFamily="18" charset="0"/>
            </a:rPr>
            <a:t>Our project builds upon these findings, aiming to improve AD prediction accuracy by using machine learning and combining various types of patient data.</a:t>
          </a:r>
          <a:endParaRPr lang="en-US" dirty="0">
            <a:latin typeface="Times New Roman" panose="02020603050405020304" pitchFamily="18" charset="0"/>
            <a:cs typeface="Times New Roman" panose="02020603050405020304" pitchFamily="18" charset="0"/>
          </a:endParaRPr>
        </a:p>
      </dgm:t>
    </dgm:pt>
    <dgm:pt modelId="{E03622DE-A3B3-4636-8330-FB0A018ABED6}" type="parTrans" cxnId="{DAA0115A-C94E-4B72-8A61-073400D7E78C}">
      <dgm:prSet/>
      <dgm:spPr/>
      <dgm:t>
        <a:bodyPr/>
        <a:lstStyle/>
        <a:p>
          <a:endParaRPr lang="en-US"/>
        </a:p>
      </dgm:t>
    </dgm:pt>
    <dgm:pt modelId="{7DC1AB97-590E-4BAD-9B96-D5B9B1FD30A9}" type="sibTrans" cxnId="{DAA0115A-C94E-4B72-8A61-073400D7E78C}">
      <dgm:prSet/>
      <dgm:spPr/>
      <dgm:t>
        <a:bodyPr/>
        <a:lstStyle/>
        <a:p>
          <a:endParaRPr lang="en-US"/>
        </a:p>
      </dgm:t>
    </dgm:pt>
    <dgm:pt modelId="{85A7EE1E-95A5-4106-A2E8-AB8532C3B234}" type="pres">
      <dgm:prSet presAssocID="{42C622AC-AE22-4480-BDBE-D0073544936E}" presName="root" presStyleCnt="0">
        <dgm:presLayoutVars>
          <dgm:dir/>
          <dgm:resizeHandles val="exact"/>
        </dgm:presLayoutVars>
      </dgm:prSet>
      <dgm:spPr/>
    </dgm:pt>
    <dgm:pt modelId="{05FDAF8B-4F9F-42AC-947F-7D0254E54841}" type="pres">
      <dgm:prSet presAssocID="{AA5C8E0E-89BF-4662-96C5-F6E5FE0C1463}" presName="compNode" presStyleCnt="0"/>
      <dgm:spPr/>
    </dgm:pt>
    <dgm:pt modelId="{A0D5538E-8C98-4247-B4E8-BFBA8BA961BC}" type="pres">
      <dgm:prSet presAssocID="{AA5C8E0E-89BF-4662-96C5-F6E5FE0C1463}" presName="bgRect" presStyleLbl="bgShp" presStyleIdx="0" presStyleCnt="6"/>
      <dgm:spPr/>
    </dgm:pt>
    <dgm:pt modelId="{B6D86930-6562-4302-ACF0-F1A1D0A4D8A6}" type="pres">
      <dgm:prSet presAssocID="{AA5C8E0E-89BF-4662-96C5-F6E5FE0C1463}"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rain in head"/>
        </a:ext>
      </dgm:extLst>
    </dgm:pt>
    <dgm:pt modelId="{61C95842-2CAC-45C8-B870-A64781789160}" type="pres">
      <dgm:prSet presAssocID="{AA5C8E0E-89BF-4662-96C5-F6E5FE0C1463}" presName="spaceRect" presStyleCnt="0"/>
      <dgm:spPr/>
    </dgm:pt>
    <dgm:pt modelId="{8954A967-A1A1-48B5-9628-E06FA3927D21}" type="pres">
      <dgm:prSet presAssocID="{AA5C8E0E-89BF-4662-96C5-F6E5FE0C1463}" presName="parTx" presStyleLbl="revTx" presStyleIdx="0" presStyleCnt="6">
        <dgm:presLayoutVars>
          <dgm:chMax val="0"/>
          <dgm:chPref val="0"/>
        </dgm:presLayoutVars>
      </dgm:prSet>
      <dgm:spPr/>
    </dgm:pt>
    <dgm:pt modelId="{A53D1A8B-5184-47AA-8C56-036F2E501FA2}" type="pres">
      <dgm:prSet presAssocID="{4D4673F4-A538-4C05-860D-EA0A3296EC8B}" presName="sibTrans" presStyleCnt="0"/>
      <dgm:spPr/>
    </dgm:pt>
    <dgm:pt modelId="{FD4F4477-15DF-4D0A-8C81-1C106E38BE9E}" type="pres">
      <dgm:prSet presAssocID="{0649FBE0-D26F-4812-86FB-0218C248A8BD}" presName="compNode" presStyleCnt="0"/>
      <dgm:spPr/>
    </dgm:pt>
    <dgm:pt modelId="{DB9CDD89-FC1F-44F9-9105-FBC2615A4633}" type="pres">
      <dgm:prSet presAssocID="{0649FBE0-D26F-4812-86FB-0218C248A8BD}" presName="bgRect" presStyleLbl="bgShp" presStyleIdx="1" presStyleCnt="6"/>
      <dgm:spPr/>
    </dgm:pt>
    <dgm:pt modelId="{BD73C27B-B264-41B7-B598-578FA113DCC9}" type="pres">
      <dgm:prSet presAssocID="{0649FBE0-D26F-4812-86FB-0218C248A8B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rain"/>
        </a:ext>
      </dgm:extLst>
    </dgm:pt>
    <dgm:pt modelId="{F97945B0-6C95-4DD1-A3D7-5CEC0D5AE549}" type="pres">
      <dgm:prSet presAssocID="{0649FBE0-D26F-4812-86FB-0218C248A8BD}" presName="spaceRect" presStyleCnt="0"/>
      <dgm:spPr/>
    </dgm:pt>
    <dgm:pt modelId="{AAD1F597-A8C5-4918-A9D9-1079C67E480C}" type="pres">
      <dgm:prSet presAssocID="{0649FBE0-D26F-4812-86FB-0218C248A8BD}" presName="parTx" presStyleLbl="revTx" presStyleIdx="1" presStyleCnt="6">
        <dgm:presLayoutVars>
          <dgm:chMax val="0"/>
          <dgm:chPref val="0"/>
        </dgm:presLayoutVars>
      </dgm:prSet>
      <dgm:spPr/>
    </dgm:pt>
    <dgm:pt modelId="{AB30D2B8-25DE-4891-871C-BB26FC067C82}" type="pres">
      <dgm:prSet presAssocID="{403D94C8-6E9A-46B4-B44F-F2BA74562FC7}" presName="sibTrans" presStyleCnt="0"/>
      <dgm:spPr/>
    </dgm:pt>
    <dgm:pt modelId="{F6F39BE7-8BB1-45C0-98C6-A617EC7FA47F}" type="pres">
      <dgm:prSet presAssocID="{9775D55D-41EE-4751-9F40-A1168115AD4A}" presName="compNode" presStyleCnt="0"/>
      <dgm:spPr/>
    </dgm:pt>
    <dgm:pt modelId="{118D467E-0CB0-4B89-A51A-1984B980BBBB}" type="pres">
      <dgm:prSet presAssocID="{9775D55D-41EE-4751-9F40-A1168115AD4A}" presName="bgRect" presStyleLbl="bgShp" presStyleIdx="2" presStyleCnt="6"/>
      <dgm:spPr/>
    </dgm:pt>
    <dgm:pt modelId="{74E5DC3A-3600-4A2A-B0FD-EAB705422C01}" type="pres">
      <dgm:prSet presAssocID="{9775D55D-41EE-4751-9F40-A1168115AD4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NA"/>
        </a:ext>
      </dgm:extLst>
    </dgm:pt>
    <dgm:pt modelId="{B662B9F5-9F98-4D50-9381-514C5F74CBA3}" type="pres">
      <dgm:prSet presAssocID="{9775D55D-41EE-4751-9F40-A1168115AD4A}" presName="spaceRect" presStyleCnt="0"/>
      <dgm:spPr/>
    </dgm:pt>
    <dgm:pt modelId="{7447BD35-D1B0-4963-A4D9-9A6406475CA4}" type="pres">
      <dgm:prSet presAssocID="{9775D55D-41EE-4751-9F40-A1168115AD4A}" presName="parTx" presStyleLbl="revTx" presStyleIdx="2" presStyleCnt="6">
        <dgm:presLayoutVars>
          <dgm:chMax val="0"/>
          <dgm:chPref val="0"/>
        </dgm:presLayoutVars>
      </dgm:prSet>
      <dgm:spPr/>
    </dgm:pt>
    <dgm:pt modelId="{E04E0628-73BB-4586-957E-481C4D64AA73}" type="pres">
      <dgm:prSet presAssocID="{B3F5C44B-0912-4330-87A4-EECB4EACFD0F}" presName="sibTrans" presStyleCnt="0"/>
      <dgm:spPr/>
    </dgm:pt>
    <dgm:pt modelId="{2F2239D2-3419-490D-BD09-A3DC8F927FDB}" type="pres">
      <dgm:prSet presAssocID="{694A09A5-A4E9-41DC-92EA-0EE2F48FF4AD}" presName="compNode" presStyleCnt="0"/>
      <dgm:spPr/>
    </dgm:pt>
    <dgm:pt modelId="{6341A832-5F8E-4876-9641-93DF6A5E4317}" type="pres">
      <dgm:prSet presAssocID="{694A09A5-A4E9-41DC-92EA-0EE2F48FF4AD}" presName="bgRect" presStyleLbl="bgShp" presStyleIdx="3" presStyleCnt="6"/>
      <dgm:spPr/>
    </dgm:pt>
    <dgm:pt modelId="{6BA680DF-F792-4D02-911C-631CD11DAB6D}" type="pres">
      <dgm:prSet presAssocID="{694A09A5-A4E9-41DC-92EA-0EE2F48FF4AD}"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icroscope"/>
        </a:ext>
      </dgm:extLst>
    </dgm:pt>
    <dgm:pt modelId="{034BA29E-862D-4DA9-82F7-55F024871AE4}" type="pres">
      <dgm:prSet presAssocID="{694A09A5-A4E9-41DC-92EA-0EE2F48FF4AD}" presName="spaceRect" presStyleCnt="0"/>
      <dgm:spPr/>
    </dgm:pt>
    <dgm:pt modelId="{349F7DFC-3796-41D0-B1E4-F9484B16877A}" type="pres">
      <dgm:prSet presAssocID="{694A09A5-A4E9-41DC-92EA-0EE2F48FF4AD}" presName="parTx" presStyleLbl="revTx" presStyleIdx="3" presStyleCnt="6">
        <dgm:presLayoutVars>
          <dgm:chMax val="0"/>
          <dgm:chPref val="0"/>
        </dgm:presLayoutVars>
      </dgm:prSet>
      <dgm:spPr/>
    </dgm:pt>
    <dgm:pt modelId="{01741020-1A62-40BE-8BB7-28782514650E}" type="pres">
      <dgm:prSet presAssocID="{19799C95-CB4E-41E9-9154-ECADA4BA9855}" presName="sibTrans" presStyleCnt="0"/>
      <dgm:spPr/>
    </dgm:pt>
    <dgm:pt modelId="{DAF934C7-51F1-4702-BA67-3356902947D8}" type="pres">
      <dgm:prSet presAssocID="{16167650-93AC-411B-BBE7-F19B4DEA9856}" presName="compNode" presStyleCnt="0"/>
      <dgm:spPr/>
    </dgm:pt>
    <dgm:pt modelId="{85260E94-279A-4E61-987B-E5ED6918646F}" type="pres">
      <dgm:prSet presAssocID="{16167650-93AC-411B-BBE7-F19B4DEA9856}" presName="bgRect" presStyleLbl="bgShp" presStyleIdx="4" presStyleCnt="6"/>
      <dgm:spPr/>
    </dgm:pt>
    <dgm:pt modelId="{09A266E0-C6ED-4F00-B7D6-7565784476E7}" type="pres">
      <dgm:prSet presAssocID="{16167650-93AC-411B-BBE7-F19B4DEA985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Head with Gears"/>
        </a:ext>
      </dgm:extLst>
    </dgm:pt>
    <dgm:pt modelId="{95D8CE2F-5462-467D-933A-6F13D74B29E4}" type="pres">
      <dgm:prSet presAssocID="{16167650-93AC-411B-BBE7-F19B4DEA9856}" presName="spaceRect" presStyleCnt="0"/>
      <dgm:spPr/>
    </dgm:pt>
    <dgm:pt modelId="{412CEB9C-7A6E-4946-B963-1F6432747E1E}" type="pres">
      <dgm:prSet presAssocID="{16167650-93AC-411B-BBE7-F19B4DEA9856}" presName="parTx" presStyleLbl="revTx" presStyleIdx="4" presStyleCnt="6">
        <dgm:presLayoutVars>
          <dgm:chMax val="0"/>
          <dgm:chPref val="0"/>
        </dgm:presLayoutVars>
      </dgm:prSet>
      <dgm:spPr/>
    </dgm:pt>
    <dgm:pt modelId="{C3D176CD-D92B-43EA-AD18-B37D4B44D27C}" type="pres">
      <dgm:prSet presAssocID="{C0E61C7C-F003-44A1-AF50-4C0B56D35675}" presName="sibTrans" presStyleCnt="0"/>
      <dgm:spPr/>
    </dgm:pt>
    <dgm:pt modelId="{C621F24E-1E8F-43E7-9A07-0E1B69357DB7}" type="pres">
      <dgm:prSet presAssocID="{000121A6-C2A4-4954-AEE5-CBD8A07E0252}" presName="compNode" presStyleCnt="0"/>
      <dgm:spPr/>
    </dgm:pt>
    <dgm:pt modelId="{BB9114D4-6CC2-4AC5-8C4D-62A1B0E6FBE7}" type="pres">
      <dgm:prSet presAssocID="{000121A6-C2A4-4954-AEE5-CBD8A07E0252}" presName="bgRect" presStyleLbl="bgShp" presStyleIdx="5" presStyleCnt="6"/>
      <dgm:spPr/>
    </dgm:pt>
    <dgm:pt modelId="{1478FA66-8918-40E3-8025-65399E555B9F}" type="pres">
      <dgm:prSet presAssocID="{000121A6-C2A4-4954-AEE5-CBD8A07E0252}"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Statistics"/>
        </a:ext>
      </dgm:extLst>
    </dgm:pt>
    <dgm:pt modelId="{55BFCB86-0CAD-41D4-86E9-760552EAFA98}" type="pres">
      <dgm:prSet presAssocID="{000121A6-C2A4-4954-AEE5-CBD8A07E0252}" presName="spaceRect" presStyleCnt="0"/>
      <dgm:spPr/>
    </dgm:pt>
    <dgm:pt modelId="{8897015C-980C-4447-808B-BC2ADEFB76D8}" type="pres">
      <dgm:prSet presAssocID="{000121A6-C2A4-4954-AEE5-CBD8A07E0252}" presName="parTx" presStyleLbl="revTx" presStyleIdx="5" presStyleCnt="6">
        <dgm:presLayoutVars>
          <dgm:chMax val="0"/>
          <dgm:chPref val="0"/>
        </dgm:presLayoutVars>
      </dgm:prSet>
      <dgm:spPr/>
    </dgm:pt>
  </dgm:ptLst>
  <dgm:cxnLst>
    <dgm:cxn modelId="{4CE81711-DAE2-4DCD-8A1C-D76CF2F17DEF}" type="presOf" srcId="{AA5C8E0E-89BF-4662-96C5-F6E5FE0C1463}" destId="{8954A967-A1A1-48B5-9628-E06FA3927D21}" srcOrd="0" destOrd="0" presId="urn:microsoft.com/office/officeart/2018/2/layout/IconVerticalSolidList"/>
    <dgm:cxn modelId="{BB4D0515-FE8A-412E-80BC-370C2F8E699E}" srcId="{42C622AC-AE22-4480-BDBE-D0073544936E}" destId="{AA5C8E0E-89BF-4662-96C5-F6E5FE0C1463}" srcOrd="0" destOrd="0" parTransId="{F2A0E014-2F4F-4D1C-BF67-9BD7EA02368D}" sibTransId="{4D4673F4-A538-4C05-860D-EA0A3296EC8B}"/>
    <dgm:cxn modelId="{5B396D19-3A86-48F3-A191-A3FDA693F2A3}" type="presOf" srcId="{0649FBE0-D26F-4812-86FB-0218C248A8BD}" destId="{AAD1F597-A8C5-4918-A9D9-1079C67E480C}" srcOrd="0" destOrd="0" presId="urn:microsoft.com/office/officeart/2018/2/layout/IconVerticalSolidList"/>
    <dgm:cxn modelId="{64550C47-99B1-494F-90B5-6D4023FF864B}" type="presOf" srcId="{000121A6-C2A4-4954-AEE5-CBD8A07E0252}" destId="{8897015C-980C-4447-808B-BC2ADEFB76D8}" srcOrd="0" destOrd="0" presId="urn:microsoft.com/office/officeart/2018/2/layout/IconVerticalSolidList"/>
    <dgm:cxn modelId="{2474E367-5AF6-4652-AB61-9C9590A5AC75}" srcId="{42C622AC-AE22-4480-BDBE-D0073544936E}" destId="{0649FBE0-D26F-4812-86FB-0218C248A8BD}" srcOrd="1" destOrd="0" parTransId="{0152D7A7-5502-4227-9BD3-508FC47CEE6C}" sibTransId="{403D94C8-6E9A-46B4-B44F-F2BA74562FC7}"/>
    <dgm:cxn modelId="{DAA0115A-C94E-4B72-8A61-073400D7E78C}" srcId="{42C622AC-AE22-4480-BDBE-D0073544936E}" destId="{000121A6-C2A4-4954-AEE5-CBD8A07E0252}" srcOrd="5" destOrd="0" parTransId="{E03622DE-A3B3-4636-8330-FB0A018ABED6}" sibTransId="{7DC1AB97-590E-4BAD-9B96-D5B9B1FD30A9}"/>
    <dgm:cxn modelId="{1C772189-A6AA-4D00-89CE-B143670F5255}" type="presOf" srcId="{16167650-93AC-411B-BBE7-F19B4DEA9856}" destId="{412CEB9C-7A6E-4946-B963-1F6432747E1E}" srcOrd="0" destOrd="0" presId="urn:microsoft.com/office/officeart/2018/2/layout/IconVerticalSolidList"/>
    <dgm:cxn modelId="{81516E9C-C53B-4B11-A8AC-73256B238AEC}" type="presOf" srcId="{694A09A5-A4E9-41DC-92EA-0EE2F48FF4AD}" destId="{349F7DFC-3796-41D0-B1E4-F9484B16877A}" srcOrd="0" destOrd="0" presId="urn:microsoft.com/office/officeart/2018/2/layout/IconVerticalSolidList"/>
    <dgm:cxn modelId="{9FFF7EA4-107C-4A31-9A52-2BD55E2BD906}" srcId="{42C622AC-AE22-4480-BDBE-D0073544936E}" destId="{9775D55D-41EE-4751-9F40-A1168115AD4A}" srcOrd="2" destOrd="0" parTransId="{DF168C5F-56A4-411A-A8B4-D06F50249E14}" sibTransId="{B3F5C44B-0912-4330-87A4-EECB4EACFD0F}"/>
    <dgm:cxn modelId="{73F2CAB4-DCB1-4B89-B589-C3A6BF13564E}" srcId="{42C622AC-AE22-4480-BDBE-D0073544936E}" destId="{694A09A5-A4E9-41DC-92EA-0EE2F48FF4AD}" srcOrd="3" destOrd="0" parTransId="{A54A6C69-2006-494E-83BA-61137A857C4E}" sibTransId="{19799C95-CB4E-41E9-9154-ECADA4BA9855}"/>
    <dgm:cxn modelId="{30D3C0BD-BE5C-43BA-9DEE-574B1FC47CDA}" type="presOf" srcId="{42C622AC-AE22-4480-BDBE-D0073544936E}" destId="{85A7EE1E-95A5-4106-A2E8-AB8532C3B234}" srcOrd="0" destOrd="0" presId="urn:microsoft.com/office/officeart/2018/2/layout/IconVerticalSolidList"/>
    <dgm:cxn modelId="{CDE125CF-CC44-4EBD-9C27-F2AE557109EE}" type="presOf" srcId="{9775D55D-41EE-4751-9F40-A1168115AD4A}" destId="{7447BD35-D1B0-4963-A4D9-9A6406475CA4}" srcOrd="0" destOrd="0" presId="urn:microsoft.com/office/officeart/2018/2/layout/IconVerticalSolidList"/>
    <dgm:cxn modelId="{271015DA-DC5F-4988-B601-1316FA4B2E1B}" srcId="{42C622AC-AE22-4480-BDBE-D0073544936E}" destId="{16167650-93AC-411B-BBE7-F19B4DEA9856}" srcOrd="4" destOrd="0" parTransId="{7A7AA65E-6347-42A1-BA82-99EE276E48F2}" sibTransId="{C0E61C7C-F003-44A1-AF50-4C0B56D35675}"/>
    <dgm:cxn modelId="{A82A5D69-3499-42A4-AA90-698642B6D555}" type="presParOf" srcId="{85A7EE1E-95A5-4106-A2E8-AB8532C3B234}" destId="{05FDAF8B-4F9F-42AC-947F-7D0254E54841}" srcOrd="0" destOrd="0" presId="urn:microsoft.com/office/officeart/2018/2/layout/IconVerticalSolidList"/>
    <dgm:cxn modelId="{991C997B-434A-493F-8D32-6181BF6349F8}" type="presParOf" srcId="{05FDAF8B-4F9F-42AC-947F-7D0254E54841}" destId="{A0D5538E-8C98-4247-B4E8-BFBA8BA961BC}" srcOrd="0" destOrd="0" presId="urn:microsoft.com/office/officeart/2018/2/layout/IconVerticalSolidList"/>
    <dgm:cxn modelId="{5C5B2DD5-62A9-496F-8709-4CF7C5017BD0}" type="presParOf" srcId="{05FDAF8B-4F9F-42AC-947F-7D0254E54841}" destId="{B6D86930-6562-4302-ACF0-F1A1D0A4D8A6}" srcOrd="1" destOrd="0" presId="urn:microsoft.com/office/officeart/2018/2/layout/IconVerticalSolidList"/>
    <dgm:cxn modelId="{461846EA-6EC5-4863-915D-EE2D9C558D90}" type="presParOf" srcId="{05FDAF8B-4F9F-42AC-947F-7D0254E54841}" destId="{61C95842-2CAC-45C8-B870-A64781789160}" srcOrd="2" destOrd="0" presId="urn:microsoft.com/office/officeart/2018/2/layout/IconVerticalSolidList"/>
    <dgm:cxn modelId="{62D9E167-0667-4F37-82BA-8B8AF91FE026}" type="presParOf" srcId="{05FDAF8B-4F9F-42AC-947F-7D0254E54841}" destId="{8954A967-A1A1-48B5-9628-E06FA3927D21}" srcOrd="3" destOrd="0" presId="urn:microsoft.com/office/officeart/2018/2/layout/IconVerticalSolidList"/>
    <dgm:cxn modelId="{22149ED9-F90D-4477-9D24-08FED436430F}" type="presParOf" srcId="{85A7EE1E-95A5-4106-A2E8-AB8532C3B234}" destId="{A53D1A8B-5184-47AA-8C56-036F2E501FA2}" srcOrd="1" destOrd="0" presId="urn:microsoft.com/office/officeart/2018/2/layout/IconVerticalSolidList"/>
    <dgm:cxn modelId="{39267E23-6A11-4B4F-A7E3-D0081BB1A4BD}" type="presParOf" srcId="{85A7EE1E-95A5-4106-A2E8-AB8532C3B234}" destId="{FD4F4477-15DF-4D0A-8C81-1C106E38BE9E}" srcOrd="2" destOrd="0" presId="urn:microsoft.com/office/officeart/2018/2/layout/IconVerticalSolidList"/>
    <dgm:cxn modelId="{F05798E3-0684-4933-87B8-54E9F5FF4B7E}" type="presParOf" srcId="{FD4F4477-15DF-4D0A-8C81-1C106E38BE9E}" destId="{DB9CDD89-FC1F-44F9-9105-FBC2615A4633}" srcOrd="0" destOrd="0" presId="urn:microsoft.com/office/officeart/2018/2/layout/IconVerticalSolidList"/>
    <dgm:cxn modelId="{6DEA6E20-DA68-4DA2-863A-06454C8610A6}" type="presParOf" srcId="{FD4F4477-15DF-4D0A-8C81-1C106E38BE9E}" destId="{BD73C27B-B264-41B7-B598-578FA113DCC9}" srcOrd="1" destOrd="0" presId="urn:microsoft.com/office/officeart/2018/2/layout/IconVerticalSolidList"/>
    <dgm:cxn modelId="{B827CCD2-CA51-49BE-8B48-4141CDF3E683}" type="presParOf" srcId="{FD4F4477-15DF-4D0A-8C81-1C106E38BE9E}" destId="{F97945B0-6C95-4DD1-A3D7-5CEC0D5AE549}" srcOrd="2" destOrd="0" presId="urn:microsoft.com/office/officeart/2018/2/layout/IconVerticalSolidList"/>
    <dgm:cxn modelId="{ED168A6C-DE2D-4108-AF13-EFACCE283F87}" type="presParOf" srcId="{FD4F4477-15DF-4D0A-8C81-1C106E38BE9E}" destId="{AAD1F597-A8C5-4918-A9D9-1079C67E480C}" srcOrd="3" destOrd="0" presId="urn:microsoft.com/office/officeart/2018/2/layout/IconVerticalSolidList"/>
    <dgm:cxn modelId="{A550ED23-7A08-4C31-BF83-27E2DC5D922E}" type="presParOf" srcId="{85A7EE1E-95A5-4106-A2E8-AB8532C3B234}" destId="{AB30D2B8-25DE-4891-871C-BB26FC067C82}" srcOrd="3" destOrd="0" presId="urn:microsoft.com/office/officeart/2018/2/layout/IconVerticalSolidList"/>
    <dgm:cxn modelId="{2AE8D88E-91C5-4F6C-9768-7684A8CB4099}" type="presParOf" srcId="{85A7EE1E-95A5-4106-A2E8-AB8532C3B234}" destId="{F6F39BE7-8BB1-45C0-98C6-A617EC7FA47F}" srcOrd="4" destOrd="0" presId="urn:microsoft.com/office/officeart/2018/2/layout/IconVerticalSolidList"/>
    <dgm:cxn modelId="{13C929BA-4DE8-4389-8C0C-517BB31C2F73}" type="presParOf" srcId="{F6F39BE7-8BB1-45C0-98C6-A617EC7FA47F}" destId="{118D467E-0CB0-4B89-A51A-1984B980BBBB}" srcOrd="0" destOrd="0" presId="urn:microsoft.com/office/officeart/2018/2/layout/IconVerticalSolidList"/>
    <dgm:cxn modelId="{024F55F5-D784-4293-A9AD-65A205F48DB9}" type="presParOf" srcId="{F6F39BE7-8BB1-45C0-98C6-A617EC7FA47F}" destId="{74E5DC3A-3600-4A2A-B0FD-EAB705422C01}" srcOrd="1" destOrd="0" presId="urn:microsoft.com/office/officeart/2018/2/layout/IconVerticalSolidList"/>
    <dgm:cxn modelId="{9121CA13-2074-4C9F-B590-937469E964EE}" type="presParOf" srcId="{F6F39BE7-8BB1-45C0-98C6-A617EC7FA47F}" destId="{B662B9F5-9F98-4D50-9381-514C5F74CBA3}" srcOrd="2" destOrd="0" presId="urn:microsoft.com/office/officeart/2018/2/layout/IconVerticalSolidList"/>
    <dgm:cxn modelId="{3456C131-3D3E-45D2-82A2-6190710C9009}" type="presParOf" srcId="{F6F39BE7-8BB1-45C0-98C6-A617EC7FA47F}" destId="{7447BD35-D1B0-4963-A4D9-9A6406475CA4}" srcOrd="3" destOrd="0" presId="urn:microsoft.com/office/officeart/2018/2/layout/IconVerticalSolidList"/>
    <dgm:cxn modelId="{499689BB-71DC-445B-84A0-CD533C4FCA84}" type="presParOf" srcId="{85A7EE1E-95A5-4106-A2E8-AB8532C3B234}" destId="{E04E0628-73BB-4586-957E-481C4D64AA73}" srcOrd="5" destOrd="0" presId="urn:microsoft.com/office/officeart/2018/2/layout/IconVerticalSolidList"/>
    <dgm:cxn modelId="{08D46D03-BC93-41D7-AE03-EF4BF26E5ACC}" type="presParOf" srcId="{85A7EE1E-95A5-4106-A2E8-AB8532C3B234}" destId="{2F2239D2-3419-490D-BD09-A3DC8F927FDB}" srcOrd="6" destOrd="0" presId="urn:microsoft.com/office/officeart/2018/2/layout/IconVerticalSolidList"/>
    <dgm:cxn modelId="{D4DFE0DB-1970-4CE5-8904-DBB89F5115DF}" type="presParOf" srcId="{2F2239D2-3419-490D-BD09-A3DC8F927FDB}" destId="{6341A832-5F8E-4876-9641-93DF6A5E4317}" srcOrd="0" destOrd="0" presId="urn:microsoft.com/office/officeart/2018/2/layout/IconVerticalSolidList"/>
    <dgm:cxn modelId="{D2C833E2-F66A-400C-8FF5-D9446DACA6D6}" type="presParOf" srcId="{2F2239D2-3419-490D-BD09-A3DC8F927FDB}" destId="{6BA680DF-F792-4D02-911C-631CD11DAB6D}" srcOrd="1" destOrd="0" presId="urn:microsoft.com/office/officeart/2018/2/layout/IconVerticalSolidList"/>
    <dgm:cxn modelId="{11948FB1-BDD1-4863-9890-5D015E2284F3}" type="presParOf" srcId="{2F2239D2-3419-490D-BD09-A3DC8F927FDB}" destId="{034BA29E-862D-4DA9-82F7-55F024871AE4}" srcOrd="2" destOrd="0" presId="urn:microsoft.com/office/officeart/2018/2/layout/IconVerticalSolidList"/>
    <dgm:cxn modelId="{3CAE4536-6436-48E4-AEAC-545FB3E1EB1E}" type="presParOf" srcId="{2F2239D2-3419-490D-BD09-A3DC8F927FDB}" destId="{349F7DFC-3796-41D0-B1E4-F9484B16877A}" srcOrd="3" destOrd="0" presId="urn:microsoft.com/office/officeart/2018/2/layout/IconVerticalSolidList"/>
    <dgm:cxn modelId="{9345C345-1C44-4A0C-997E-77E361709116}" type="presParOf" srcId="{85A7EE1E-95A5-4106-A2E8-AB8532C3B234}" destId="{01741020-1A62-40BE-8BB7-28782514650E}" srcOrd="7" destOrd="0" presId="urn:microsoft.com/office/officeart/2018/2/layout/IconVerticalSolidList"/>
    <dgm:cxn modelId="{34A27D0A-F076-4849-85E1-0B6731F548B2}" type="presParOf" srcId="{85A7EE1E-95A5-4106-A2E8-AB8532C3B234}" destId="{DAF934C7-51F1-4702-BA67-3356902947D8}" srcOrd="8" destOrd="0" presId="urn:microsoft.com/office/officeart/2018/2/layout/IconVerticalSolidList"/>
    <dgm:cxn modelId="{32C11B47-2C0C-4CB8-B868-E9E4A46AB41F}" type="presParOf" srcId="{DAF934C7-51F1-4702-BA67-3356902947D8}" destId="{85260E94-279A-4E61-987B-E5ED6918646F}" srcOrd="0" destOrd="0" presId="urn:microsoft.com/office/officeart/2018/2/layout/IconVerticalSolidList"/>
    <dgm:cxn modelId="{50BDF83A-9F60-4468-A66A-F1604A016566}" type="presParOf" srcId="{DAF934C7-51F1-4702-BA67-3356902947D8}" destId="{09A266E0-C6ED-4F00-B7D6-7565784476E7}" srcOrd="1" destOrd="0" presId="urn:microsoft.com/office/officeart/2018/2/layout/IconVerticalSolidList"/>
    <dgm:cxn modelId="{D442BA1F-E612-422C-AC85-E9EBDAF7B8EA}" type="presParOf" srcId="{DAF934C7-51F1-4702-BA67-3356902947D8}" destId="{95D8CE2F-5462-467D-933A-6F13D74B29E4}" srcOrd="2" destOrd="0" presId="urn:microsoft.com/office/officeart/2018/2/layout/IconVerticalSolidList"/>
    <dgm:cxn modelId="{CE170EAA-6D9D-41D5-B15B-8AF9E9AA27B5}" type="presParOf" srcId="{DAF934C7-51F1-4702-BA67-3356902947D8}" destId="{412CEB9C-7A6E-4946-B963-1F6432747E1E}" srcOrd="3" destOrd="0" presId="urn:microsoft.com/office/officeart/2018/2/layout/IconVerticalSolidList"/>
    <dgm:cxn modelId="{9EC35552-327C-4715-9F1B-95971DDF082C}" type="presParOf" srcId="{85A7EE1E-95A5-4106-A2E8-AB8532C3B234}" destId="{C3D176CD-D92B-43EA-AD18-B37D4B44D27C}" srcOrd="9" destOrd="0" presId="urn:microsoft.com/office/officeart/2018/2/layout/IconVerticalSolidList"/>
    <dgm:cxn modelId="{3F478CC1-1D21-4D02-A214-4A5A3EF60FA1}" type="presParOf" srcId="{85A7EE1E-95A5-4106-A2E8-AB8532C3B234}" destId="{C621F24E-1E8F-43E7-9A07-0E1B69357DB7}" srcOrd="10" destOrd="0" presId="urn:microsoft.com/office/officeart/2018/2/layout/IconVerticalSolidList"/>
    <dgm:cxn modelId="{4FEE7DD5-3B2E-4D64-948D-F5E8F5A3736D}" type="presParOf" srcId="{C621F24E-1E8F-43E7-9A07-0E1B69357DB7}" destId="{BB9114D4-6CC2-4AC5-8C4D-62A1B0E6FBE7}" srcOrd="0" destOrd="0" presId="urn:microsoft.com/office/officeart/2018/2/layout/IconVerticalSolidList"/>
    <dgm:cxn modelId="{416F93F9-1E4E-4259-A321-8A16B5D4F1BB}" type="presParOf" srcId="{C621F24E-1E8F-43E7-9A07-0E1B69357DB7}" destId="{1478FA66-8918-40E3-8025-65399E555B9F}" srcOrd="1" destOrd="0" presId="urn:microsoft.com/office/officeart/2018/2/layout/IconVerticalSolidList"/>
    <dgm:cxn modelId="{6EA0081E-A290-4F8F-AEB2-F9E9A50C5D84}" type="presParOf" srcId="{C621F24E-1E8F-43E7-9A07-0E1B69357DB7}" destId="{55BFCB86-0CAD-41D4-86E9-760552EAFA98}" srcOrd="2" destOrd="0" presId="urn:microsoft.com/office/officeart/2018/2/layout/IconVerticalSolidList"/>
    <dgm:cxn modelId="{DB868AF5-5A26-415C-B924-AFDAEC0DD18F}" type="presParOf" srcId="{C621F24E-1E8F-43E7-9A07-0E1B69357DB7}" destId="{8897015C-980C-4447-808B-BC2ADEFB76D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E356B7-63F3-4F3C-8B54-8AA99A417C80}">
      <dsp:nvSpPr>
        <dsp:cNvPr id="0" name=""/>
        <dsp:cNvSpPr/>
      </dsp:nvSpPr>
      <dsp:spPr>
        <a:xfrm>
          <a:off x="0" y="1826"/>
          <a:ext cx="10310556" cy="925800"/>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CA10A3-365F-44A8-8DEE-33339CCD0E30}">
      <dsp:nvSpPr>
        <dsp:cNvPr id="0" name=""/>
        <dsp:cNvSpPr/>
      </dsp:nvSpPr>
      <dsp:spPr>
        <a:xfrm>
          <a:off x="280054" y="210131"/>
          <a:ext cx="509190" cy="5091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1F6058-E13B-4836-A39E-9D0D2B8670B4}">
      <dsp:nvSpPr>
        <dsp:cNvPr id="0" name=""/>
        <dsp:cNvSpPr/>
      </dsp:nvSpPr>
      <dsp:spPr>
        <a:xfrm>
          <a:off x="1069299" y="1826"/>
          <a:ext cx="9241256" cy="925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981" tIns="97981" rIns="97981" bIns="97981" numCol="1" spcCol="1270" anchor="ctr" anchorCtr="0">
          <a:noAutofit/>
        </a:bodyPr>
        <a:lstStyle/>
        <a:p>
          <a:pPr marL="0" lvl="0" indent="0" algn="l" defTabSz="711200">
            <a:lnSpc>
              <a:spcPct val="100000"/>
            </a:lnSpc>
            <a:spcBef>
              <a:spcPct val="0"/>
            </a:spcBef>
            <a:spcAft>
              <a:spcPct val="35000"/>
            </a:spcAft>
            <a:buNone/>
          </a:pPr>
          <a:r>
            <a:rPr lang="en-US" sz="1600" b="0" i="0" kern="1200" dirty="0">
              <a:latin typeface="Times New Roman" panose="02020603050405020304" pitchFamily="18" charset="0"/>
              <a:cs typeface="Times New Roman" panose="02020603050405020304" pitchFamily="18" charset="0"/>
            </a:rPr>
            <a:t>The primary aim of this project is to develop and evaluate machine learning models capable of accurately predicting the progressive levels of Alzheimer's Disease (AD). </a:t>
          </a:r>
          <a:endParaRPr lang="en-US" sz="1600" kern="1200" dirty="0">
            <a:latin typeface="Times New Roman" panose="02020603050405020304" pitchFamily="18" charset="0"/>
            <a:cs typeface="Times New Roman" panose="02020603050405020304" pitchFamily="18" charset="0"/>
          </a:endParaRPr>
        </a:p>
      </dsp:txBody>
      <dsp:txXfrm>
        <a:off x="1069299" y="1826"/>
        <a:ext cx="9241256" cy="925800"/>
      </dsp:txXfrm>
    </dsp:sp>
    <dsp:sp modelId="{CFEFB53B-AEBC-44EE-AFBA-1D86738603E5}">
      <dsp:nvSpPr>
        <dsp:cNvPr id="0" name=""/>
        <dsp:cNvSpPr/>
      </dsp:nvSpPr>
      <dsp:spPr>
        <a:xfrm>
          <a:off x="0" y="1159077"/>
          <a:ext cx="10310556" cy="925800"/>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C85919-0B6C-4F30-9BBD-B14A1FE13705}">
      <dsp:nvSpPr>
        <dsp:cNvPr id="0" name=""/>
        <dsp:cNvSpPr/>
      </dsp:nvSpPr>
      <dsp:spPr>
        <a:xfrm>
          <a:off x="280054" y="1367382"/>
          <a:ext cx="509190" cy="5091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26D59A-A4A5-4E84-ACF4-5BF1C2372174}">
      <dsp:nvSpPr>
        <dsp:cNvPr id="0" name=""/>
        <dsp:cNvSpPr/>
      </dsp:nvSpPr>
      <dsp:spPr>
        <a:xfrm>
          <a:off x="1069299" y="1159077"/>
          <a:ext cx="9241256" cy="925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981" tIns="97981" rIns="97981" bIns="97981" numCol="1" spcCol="1270" anchor="ctr" anchorCtr="0">
          <a:noAutofit/>
        </a:bodyPr>
        <a:lstStyle/>
        <a:p>
          <a:pPr marL="0" lvl="0" indent="0" algn="l" defTabSz="711200">
            <a:lnSpc>
              <a:spcPct val="100000"/>
            </a:lnSpc>
            <a:spcBef>
              <a:spcPct val="0"/>
            </a:spcBef>
            <a:spcAft>
              <a:spcPct val="35000"/>
            </a:spcAft>
            <a:buNone/>
          </a:pPr>
          <a:r>
            <a:rPr lang="en-US" sz="1600" b="0" i="0" kern="1200">
              <a:latin typeface="Times New Roman" panose="02020603050405020304" pitchFamily="18" charset="0"/>
              <a:cs typeface="Times New Roman" panose="02020603050405020304" pitchFamily="18" charset="0"/>
            </a:rPr>
            <a:t>Utilizing the rich multimodal data available within the NACC-UDS dataset – encompassing MRI-derived volumetric measures, comprehensive clinical assessments, and genetic information, we seek to create predictive tools that can aid in early diagnosis and facilitate personalized treatment strategies. </a:t>
          </a:r>
          <a:endParaRPr lang="en-US" sz="1600" kern="1200">
            <a:latin typeface="Times New Roman" panose="02020603050405020304" pitchFamily="18" charset="0"/>
            <a:cs typeface="Times New Roman" panose="02020603050405020304" pitchFamily="18" charset="0"/>
          </a:endParaRPr>
        </a:p>
      </dsp:txBody>
      <dsp:txXfrm>
        <a:off x="1069299" y="1159077"/>
        <a:ext cx="9241256" cy="925800"/>
      </dsp:txXfrm>
    </dsp:sp>
    <dsp:sp modelId="{E484BC94-95A6-4B27-843A-84A16D741BC5}">
      <dsp:nvSpPr>
        <dsp:cNvPr id="0" name=""/>
        <dsp:cNvSpPr/>
      </dsp:nvSpPr>
      <dsp:spPr>
        <a:xfrm>
          <a:off x="0" y="2316327"/>
          <a:ext cx="10310556" cy="925800"/>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66B693-4327-4A86-9014-7E8D1D2D5695}">
      <dsp:nvSpPr>
        <dsp:cNvPr id="0" name=""/>
        <dsp:cNvSpPr/>
      </dsp:nvSpPr>
      <dsp:spPr>
        <a:xfrm>
          <a:off x="280054" y="2524632"/>
          <a:ext cx="509190" cy="5091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CE33D3-F671-407C-8E43-99D9148055BF}">
      <dsp:nvSpPr>
        <dsp:cNvPr id="0" name=""/>
        <dsp:cNvSpPr/>
      </dsp:nvSpPr>
      <dsp:spPr>
        <a:xfrm>
          <a:off x="1069299" y="2316327"/>
          <a:ext cx="9241256" cy="925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981" tIns="97981" rIns="97981" bIns="97981" numCol="1" spcCol="1270" anchor="ctr" anchorCtr="0">
          <a:noAutofit/>
        </a:bodyPr>
        <a:lstStyle/>
        <a:p>
          <a:pPr marL="0" lvl="0" indent="0" algn="l" defTabSz="711200">
            <a:lnSpc>
              <a:spcPct val="100000"/>
            </a:lnSpc>
            <a:spcBef>
              <a:spcPct val="0"/>
            </a:spcBef>
            <a:spcAft>
              <a:spcPct val="35000"/>
            </a:spcAft>
            <a:buNone/>
          </a:pPr>
          <a:r>
            <a:rPr lang="en-US" sz="1600" b="0" i="0" kern="1200">
              <a:latin typeface="Times New Roman" panose="02020603050405020304" pitchFamily="18" charset="0"/>
              <a:cs typeface="Times New Roman" panose="02020603050405020304" pitchFamily="18" charset="0"/>
            </a:rPr>
            <a:t>A crucial objective is to identify the key predictive features contributing to AD progression, which can enhance our understanding of the underlying disease mechanisms and inform the development of more targeted interventions, as determined by the highest F1-score. </a:t>
          </a:r>
          <a:endParaRPr lang="en-US" sz="1600" kern="1200">
            <a:latin typeface="Times New Roman" panose="02020603050405020304" pitchFamily="18" charset="0"/>
            <a:cs typeface="Times New Roman" panose="02020603050405020304" pitchFamily="18" charset="0"/>
          </a:endParaRPr>
        </a:p>
      </dsp:txBody>
      <dsp:txXfrm>
        <a:off x="1069299" y="2316327"/>
        <a:ext cx="9241256" cy="925800"/>
      </dsp:txXfrm>
    </dsp:sp>
    <dsp:sp modelId="{38D0CE2D-7505-4EEC-9516-64CC1B271D05}">
      <dsp:nvSpPr>
        <dsp:cNvPr id="0" name=""/>
        <dsp:cNvSpPr/>
      </dsp:nvSpPr>
      <dsp:spPr>
        <a:xfrm>
          <a:off x="0" y="3473577"/>
          <a:ext cx="10310556" cy="925800"/>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BABCE4-ADCE-44AC-8E35-362D4D6A2938}">
      <dsp:nvSpPr>
        <dsp:cNvPr id="0" name=""/>
        <dsp:cNvSpPr/>
      </dsp:nvSpPr>
      <dsp:spPr>
        <a:xfrm>
          <a:off x="280054" y="3681883"/>
          <a:ext cx="509190" cy="5091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228388-3D7D-4512-B38A-92A09776372A}">
      <dsp:nvSpPr>
        <dsp:cNvPr id="0" name=""/>
        <dsp:cNvSpPr/>
      </dsp:nvSpPr>
      <dsp:spPr>
        <a:xfrm>
          <a:off x="1069299" y="3473577"/>
          <a:ext cx="9241256" cy="925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981" tIns="97981" rIns="97981" bIns="97981" numCol="1" spcCol="1270" anchor="ctr" anchorCtr="0">
          <a:noAutofit/>
        </a:bodyPr>
        <a:lstStyle/>
        <a:p>
          <a:pPr marL="0" lvl="0" indent="0" algn="l" defTabSz="711200">
            <a:lnSpc>
              <a:spcPct val="100000"/>
            </a:lnSpc>
            <a:spcBef>
              <a:spcPct val="0"/>
            </a:spcBef>
            <a:spcAft>
              <a:spcPct val="35000"/>
            </a:spcAft>
            <a:buNone/>
          </a:pPr>
          <a:r>
            <a:rPr lang="en-US" sz="1600" b="0" i="0" kern="1200" dirty="0">
              <a:latin typeface="Times New Roman" panose="02020603050405020304" pitchFamily="18" charset="0"/>
              <a:cs typeface="Times New Roman" panose="02020603050405020304" pitchFamily="18" charset="0"/>
            </a:rPr>
            <a:t>By combining a variety of features to train different models, we ensure that the most performant model is selected for accurate AD prediction.</a:t>
          </a:r>
          <a:endParaRPr lang="en-US" sz="1600" kern="1200" dirty="0">
            <a:latin typeface="Times New Roman" panose="02020603050405020304" pitchFamily="18" charset="0"/>
            <a:cs typeface="Times New Roman" panose="02020603050405020304" pitchFamily="18" charset="0"/>
          </a:endParaRPr>
        </a:p>
      </dsp:txBody>
      <dsp:txXfrm>
        <a:off x="1069299" y="3473577"/>
        <a:ext cx="9241256" cy="9258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D5538E-8C98-4247-B4E8-BFBA8BA961BC}">
      <dsp:nvSpPr>
        <dsp:cNvPr id="0" name=""/>
        <dsp:cNvSpPr/>
      </dsp:nvSpPr>
      <dsp:spPr>
        <a:xfrm>
          <a:off x="0" y="1407"/>
          <a:ext cx="10515600" cy="599962"/>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D86930-6562-4302-ACF0-F1A1D0A4D8A6}">
      <dsp:nvSpPr>
        <dsp:cNvPr id="0" name=""/>
        <dsp:cNvSpPr/>
      </dsp:nvSpPr>
      <dsp:spPr>
        <a:xfrm>
          <a:off x="181488" y="136399"/>
          <a:ext cx="329979" cy="32997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54A967-A1A1-48B5-9628-E06FA3927D21}">
      <dsp:nvSpPr>
        <dsp:cNvPr id="0" name=""/>
        <dsp:cNvSpPr/>
      </dsp:nvSpPr>
      <dsp:spPr>
        <a:xfrm>
          <a:off x="692956" y="1407"/>
          <a:ext cx="9822643" cy="599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96" tIns="63496" rIns="63496" bIns="63496" numCol="1" spcCol="1270" anchor="ctr" anchorCtr="0">
          <a:noAutofit/>
        </a:bodyPr>
        <a:lstStyle/>
        <a:p>
          <a:pPr marL="0" lvl="0" indent="0" algn="l" defTabSz="711200">
            <a:lnSpc>
              <a:spcPct val="100000"/>
            </a:lnSpc>
            <a:spcBef>
              <a:spcPct val="0"/>
            </a:spcBef>
            <a:spcAft>
              <a:spcPct val="35000"/>
            </a:spcAft>
            <a:buNone/>
          </a:pPr>
          <a:r>
            <a:rPr lang="en-US" sz="1600" b="0" i="0" kern="1200" dirty="0">
              <a:latin typeface="Times New Roman" panose="02020603050405020304" pitchFamily="18" charset="0"/>
              <a:cs typeface="Times New Roman" panose="02020603050405020304" pitchFamily="18" charset="0"/>
            </a:rPr>
            <a:t>Alzheimer's Disease (AD) research has greatly advanced our understanding of this complex disease. </a:t>
          </a:r>
          <a:endParaRPr lang="en-US" sz="1600" kern="1200" dirty="0">
            <a:latin typeface="Times New Roman" panose="02020603050405020304" pitchFamily="18" charset="0"/>
            <a:cs typeface="Times New Roman" panose="02020603050405020304" pitchFamily="18" charset="0"/>
          </a:endParaRPr>
        </a:p>
      </dsp:txBody>
      <dsp:txXfrm>
        <a:off x="692956" y="1407"/>
        <a:ext cx="9822643" cy="599962"/>
      </dsp:txXfrm>
    </dsp:sp>
    <dsp:sp modelId="{DB9CDD89-FC1F-44F9-9105-FBC2615A4633}">
      <dsp:nvSpPr>
        <dsp:cNvPr id="0" name=""/>
        <dsp:cNvSpPr/>
      </dsp:nvSpPr>
      <dsp:spPr>
        <a:xfrm>
          <a:off x="0" y="751361"/>
          <a:ext cx="10515600" cy="599962"/>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73C27B-B264-41B7-B598-578FA113DCC9}">
      <dsp:nvSpPr>
        <dsp:cNvPr id="0" name=""/>
        <dsp:cNvSpPr/>
      </dsp:nvSpPr>
      <dsp:spPr>
        <a:xfrm>
          <a:off x="181488" y="886352"/>
          <a:ext cx="329979" cy="32997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D1F597-A8C5-4918-A9D9-1079C67E480C}">
      <dsp:nvSpPr>
        <dsp:cNvPr id="0" name=""/>
        <dsp:cNvSpPr/>
      </dsp:nvSpPr>
      <dsp:spPr>
        <a:xfrm>
          <a:off x="692956" y="751361"/>
          <a:ext cx="9822643" cy="599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96" tIns="63496" rIns="63496" bIns="63496" numCol="1" spcCol="1270" anchor="ctr" anchorCtr="0">
          <a:noAutofit/>
        </a:bodyPr>
        <a:lstStyle/>
        <a:p>
          <a:pPr marL="0" lvl="0" indent="0" algn="l" defTabSz="711200">
            <a:lnSpc>
              <a:spcPct val="100000"/>
            </a:lnSpc>
            <a:spcBef>
              <a:spcPct val="0"/>
            </a:spcBef>
            <a:spcAft>
              <a:spcPct val="35000"/>
            </a:spcAft>
            <a:buNone/>
          </a:pPr>
          <a:r>
            <a:rPr lang="en-US" sz="1600" b="0" i="0" kern="1200" dirty="0">
              <a:latin typeface="Times New Roman" panose="02020603050405020304" pitchFamily="18" charset="0"/>
              <a:cs typeface="Times New Roman" panose="02020603050405020304" pitchFamily="18" charset="0"/>
            </a:rPr>
            <a:t>Studies using MRI have shown that brain structures like the hippocampus shrink in AD patients.</a:t>
          </a:r>
          <a:endParaRPr lang="en-US" sz="1600" kern="1200" dirty="0">
            <a:latin typeface="Times New Roman" panose="02020603050405020304" pitchFamily="18" charset="0"/>
            <a:cs typeface="Times New Roman" panose="02020603050405020304" pitchFamily="18" charset="0"/>
          </a:endParaRPr>
        </a:p>
      </dsp:txBody>
      <dsp:txXfrm>
        <a:off x="692956" y="751361"/>
        <a:ext cx="9822643" cy="599962"/>
      </dsp:txXfrm>
    </dsp:sp>
    <dsp:sp modelId="{118D467E-0CB0-4B89-A51A-1984B980BBBB}">
      <dsp:nvSpPr>
        <dsp:cNvPr id="0" name=""/>
        <dsp:cNvSpPr/>
      </dsp:nvSpPr>
      <dsp:spPr>
        <a:xfrm>
          <a:off x="0" y="1501314"/>
          <a:ext cx="10515600" cy="599962"/>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E5DC3A-3600-4A2A-B0FD-EAB705422C01}">
      <dsp:nvSpPr>
        <dsp:cNvPr id="0" name=""/>
        <dsp:cNvSpPr/>
      </dsp:nvSpPr>
      <dsp:spPr>
        <a:xfrm>
          <a:off x="181488" y="1636305"/>
          <a:ext cx="329979" cy="32997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47BD35-D1B0-4963-A4D9-9A6406475CA4}">
      <dsp:nvSpPr>
        <dsp:cNvPr id="0" name=""/>
        <dsp:cNvSpPr/>
      </dsp:nvSpPr>
      <dsp:spPr>
        <a:xfrm>
          <a:off x="692956" y="1501314"/>
          <a:ext cx="9822643" cy="599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96" tIns="63496" rIns="63496" bIns="63496" numCol="1" spcCol="1270" anchor="ctr" anchorCtr="0">
          <a:noAutofit/>
        </a:bodyPr>
        <a:lstStyle/>
        <a:p>
          <a:pPr marL="0" lvl="0" indent="0" algn="l" defTabSz="711200">
            <a:lnSpc>
              <a:spcPct val="100000"/>
            </a:lnSpc>
            <a:spcBef>
              <a:spcPct val="0"/>
            </a:spcBef>
            <a:spcAft>
              <a:spcPct val="35000"/>
            </a:spcAft>
            <a:buNone/>
          </a:pPr>
          <a:r>
            <a:rPr lang="en-US" sz="1600" b="0" i="0" kern="1200" dirty="0">
              <a:latin typeface="Times New Roman" panose="02020603050405020304" pitchFamily="18" charset="0"/>
              <a:cs typeface="Times New Roman" panose="02020603050405020304" pitchFamily="18" charset="0"/>
            </a:rPr>
            <a:t>Other research has found a link between brain shrinkage and cognitive decline. Genetic factors, particularly a gene called APOE4, also increase the risk of AD. </a:t>
          </a:r>
          <a:endParaRPr lang="en-US" sz="1600" kern="1200" dirty="0">
            <a:latin typeface="Times New Roman" panose="02020603050405020304" pitchFamily="18" charset="0"/>
            <a:cs typeface="Times New Roman" panose="02020603050405020304" pitchFamily="18" charset="0"/>
          </a:endParaRPr>
        </a:p>
      </dsp:txBody>
      <dsp:txXfrm>
        <a:off x="692956" y="1501314"/>
        <a:ext cx="9822643" cy="599962"/>
      </dsp:txXfrm>
    </dsp:sp>
    <dsp:sp modelId="{6341A832-5F8E-4876-9641-93DF6A5E4317}">
      <dsp:nvSpPr>
        <dsp:cNvPr id="0" name=""/>
        <dsp:cNvSpPr/>
      </dsp:nvSpPr>
      <dsp:spPr>
        <a:xfrm>
          <a:off x="0" y="2251267"/>
          <a:ext cx="10515600" cy="599962"/>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A680DF-F792-4D02-911C-631CD11DAB6D}">
      <dsp:nvSpPr>
        <dsp:cNvPr id="0" name=""/>
        <dsp:cNvSpPr/>
      </dsp:nvSpPr>
      <dsp:spPr>
        <a:xfrm>
          <a:off x="181488" y="2386258"/>
          <a:ext cx="329979" cy="32997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9F7DFC-3796-41D0-B1E4-F9484B16877A}">
      <dsp:nvSpPr>
        <dsp:cNvPr id="0" name=""/>
        <dsp:cNvSpPr/>
      </dsp:nvSpPr>
      <dsp:spPr>
        <a:xfrm>
          <a:off x="692956" y="2251267"/>
          <a:ext cx="9822643" cy="599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96" tIns="63496" rIns="63496" bIns="63496" numCol="1" spcCol="1270" anchor="ctr" anchorCtr="0">
          <a:noAutofit/>
        </a:bodyPr>
        <a:lstStyle/>
        <a:p>
          <a:pPr marL="0" lvl="0" indent="0" algn="l" defTabSz="711200">
            <a:lnSpc>
              <a:spcPct val="100000"/>
            </a:lnSpc>
            <a:spcBef>
              <a:spcPct val="0"/>
            </a:spcBef>
            <a:spcAft>
              <a:spcPct val="35000"/>
            </a:spcAft>
            <a:buNone/>
          </a:pPr>
          <a:r>
            <a:rPr lang="en-US" sz="1600" b="0" i="0" kern="1200">
              <a:latin typeface="Times New Roman" panose="02020603050405020304" pitchFamily="18" charset="0"/>
              <a:cs typeface="Times New Roman" panose="02020603050405020304" pitchFamily="18" charset="0"/>
            </a:rPr>
            <a:t>To better predict AD, studies combine MRI scans with patient clinical and cognitive data.</a:t>
          </a:r>
          <a:endParaRPr lang="en-US" sz="1600" kern="1200">
            <a:latin typeface="Times New Roman" panose="02020603050405020304" pitchFamily="18" charset="0"/>
            <a:cs typeface="Times New Roman" panose="02020603050405020304" pitchFamily="18" charset="0"/>
          </a:endParaRPr>
        </a:p>
      </dsp:txBody>
      <dsp:txXfrm>
        <a:off x="692956" y="2251267"/>
        <a:ext cx="9822643" cy="599962"/>
      </dsp:txXfrm>
    </dsp:sp>
    <dsp:sp modelId="{85260E94-279A-4E61-987B-E5ED6918646F}">
      <dsp:nvSpPr>
        <dsp:cNvPr id="0" name=""/>
        <dsp:cNvSpPr/>
      </dsp:nvSpPr>
      <dsp:spPr>
        <a:xfrm>
          <a:off x="0" y="3001220"/>
          <a:ext cx="10515600" cy="599962"/>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A266E0-C6ED-4F00-B7D6-7565784476E7}">
      <dsp:nvSpPr>
        <dsp:cNvPr id="0" name=""/>
        <dsp:cNvSpPr/>
      </dsp:nvSpPr>
      <dsp:spPr>
        <a:xfrm>
          <a:off x="181488" y="3136211"/>
          <a:ext cx="329979" cy="32997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2CEB9C-7A6E-4946-B963-1F6432747E1E}">
      <dsp:nvSpPr>
        <dsp:cNvPr id="0" name=""/>
        <dsp:cNvSpPr/>
      </dsp:nvSpPr>
      <dsp:spPr>
        <a:xfrm>
          <a:off x="692956" y="3001220"/>
          <a:ext cx="9822643" cy="599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96" tIns="63496" rIns="63496" bIns="63496" numCol="1" spcCol="1270" anchor="ctr" anchorCtr="0">
          <a:noAutofit/>
        </a:bodyPr>
        <a:lstStyle/>
        <a:p>
          <a:pPr marL="0" lvl="0" indent="0" algn="l" defTabSz="711200">
            <a:lnSpc>
              <a:spcPct val="100000"/>
            </a:lnSpc>
            <a:spcBef>
              <a:spcPct val="0"/>
            </a:spcBef>
            <a:spcAft>
              <a:spcPct val="35000"/>
            </a:spcAft>
            <a:buNone/>
          </a:pPr>
          <a:r>
            <a:rPr lang="en-US" sz="1600" b="0" i="0" kern="1200">
              <a:latin typeface="Times New Roman" panose="02020603050405020304" pitchFamily="18" charset="0"/>
              <a:cs typeface="Times New Roman" panose="02020603050405020304" pitchFamily="18" charset="0"/>
            </a:rPr>
            <a:t>With sophisticated machine learning algorithms, researchers are now able to find patterns indicative of AD. </a:t>
          </a:r>
          <a:endParaRPr lang="en-US" sz="1600" kern="1200">
            <a:latin typeface="Times New Roman" panose="02020603050405020304" pitchFamily="18" charset="0"/>
            <a:cs typeface="Times New Roman" panose="02020603050405020304" pitchFamily="18" charset="0"/>
          </a:endParaRPr>
        </a:p>
      </dsp:txBody>
      <dsp:txXfrm>
        <a:off x="692956" y="3001220"/>
        <a:ext cx="9822643" cy="599962"/>
      </dsp:txXfrm>
    </dsp:sp>
    <dsp:sp modelId="{BB9114D4-6CC2-4AC5-8C4D-62A1B0E6FBE7}">
      <dsp:nvSpPr>
        <dsp:cNvPr id="0" name=""/>
        <dsp:cNvSpPr/>
      </dsp:nvSpPr>
      <dsp:spPr>
        <a:xfrm>
          <a:off x="0" y="3751173"/>
          <a:ext cx="10515600" cy="599962"/>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78FA66-8918-40E3-8025-65399E555B9F}">
      <dsp:nvSpPr>
        <dsp:cNvPr id="0" name=""/>
        <dsp:cNvSpPr/>
      </dsp:nvSpPr>
      <dsp:spPr>
        <a:xfrm>
          <a:off x="181488" y="3886165"/>
          <a:ext cx="329979" cy="32997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97015C-980C-4447-808B-BC2ADEFB76D8}">
      <dsp:nvSpPr>
        <dsp:cNvPr id="0" name=""/>
        <dsp:cNvSpPr/>
      </dsp:nvSpPr>
      <dsp:spPr>
        <a:xfrm>
          <a:off x="692956" y="3751173"/>
          <a:ext cx="9822643" cy="599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96" tIns="63496" rIns="63496" bIns="63496" numCol="1" spcCol="1270" anchor="ctr" anchorCtr="0">
          <a:noAutofit/>
        </a:bodyPr>
        <a:lstStyle/>
        <a:p>
          <a:pPr marL="0" lvl="0" indent="0" algn="l" defTabSz="711200">
            <a:lnSpc>
              <a:spcPct val="100000"/>
            </a:lnSpc>
            <a:spcBef>
              <a:spcPct val="0"/>
            </a:spcBef>
            <a:spcAft>
              <a:spcPct val="35000"/>
            </a:spcAft>
            <a:buNone/>
          </a:pPr>
          <a:r>
            <a:rPr lang="en-US" sz="1600" b="0" i="0" kern="1200" dirty="0">
              <a:latin typeface="Times New Roman" panose="02020603050405020304" pitchFamily="18" charset="0"/>
              <a:cs typeface="Times New Roman" panose="02020603050405020304" pitchFamily="18" charset="0"/>
            </a:rPr>
            <a:t>Our project builds upon these findings, aiming to improve AD prediction accuracy by using machine learning and combining various types of patient data.</a:t>
          </a:r>
          <a:endParaRPr lang="en-US" sz="1600" kern="1200" dirty="0">
            <a:latin typeface="Times New Roman" panose="02020603050405020304" pitchFamily="18" charset="0"/>
            <a:cs typeface="Times New Roman" panose="02020603050405020304" pitchFamily="18" charset="0"/>
          </a:endParaRPr>
        </a:p>
      </dsp:txBody>
      <dsp:txXfrm>
        <a:off x="692956" y="3751173"/>
        <a:ext cx="9822643" cy="59996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AEAC41-F3FE-46A8-8194-4E04978F4598}" type="datetimeFigureOut">
              <a:rPr lang="en-IN" smtClean="0"/>
              <a:t>23-04-2025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3D5AE7-9878-4232-87A7-3C91CA767EC4}" type="slidenum">
              <a:rPr lang="en-IN" smtClean="0"/>
              <a:t>‹#›</a:t>
            </a:fld>
            <a:endParaRPr lang="en-IN"/>
          </a:p>
        </p:txBody>
      </p:sp>
    </p:spTree>
    <p:extLst>
      <p:ext uri="{BB962C8B-B14F-4D97-AF65-F5344CB8AC3E}">
        <p14:creationId xmlns:p14="http://schemas.microsoft.com/office/powerpoint/2010/main" val="3174606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10219-9747-4070-5619-997633DB20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A58576B-3AF6-3121-8A2E-29DA75A59D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D885A61-DB1F-9C2C-A681-C0DC74989DFA}"/>
              </a:ext>
            </a:extLst>
          </p:cNvPr>
          <p:cNvSpPr>
            <a:spLocks noGrp="1"/>
          </p:cNvSpPr>
          <p:nvPr>
            <p:ph type="dt" sz="half" idx="10"/>
          </p:nvPr>
        </p:nvSpPr>
        <p:spPr/>
        <p:txBody>
          <a:bodyPr/>
          <a:lstStyle/>
          <a:p>
            <a:fld id="{EB2EE971-154A-4151-8527-D86B343BE31E}" type="datetimeFigureOut">
              <a:rPr lang="en-IN" smtClean="0"/>
              <a:t>23-04-2025</a:t>
            </a:fld>
            <a:endParaRPr lang="en-IN"/>
          </a:p>
        </p:txBody>
      </p:sp>
      <p:sp>
        <p:nvSpPr>
          <p:cNvPr id="5" name="Footer Placeholder 4">
            <a:extLst>
              <a:ext uri="{FF2B5EF4-FFF2-40B4-BE49-F238E27FC236}">
                <a16:creationId xmlns:a16="http://schemas.microsoft.com/office/drawing/2014/main" id="{437FE31D-EB23-4AC9-5F54-D1592DE8B6B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4805AD6-625D-689F-F60D-5FE63BF8CE35}"/>
              </a:ext>
            </a:extLst>
          </p:cNvPr>
          <p:cNvSpPr>
            <a:spLocks noGrp="1"/>
          </p:cNvSpPr>
          <p:nvPr>
            <p:ph type="sldNum" sz="quarter" idx="12"/>
          </p:nvPr>
        </p:nvSpPr>
        <p:spPr/>
        <p:txBody>
          <a:bodyPr/>
          <a:lstStyle/>
          <a:p>
            <a:fld id="{60F45EB6-273B-43C9-B088-2DD21C610AAB}" type="slidenum">
              <a:rPr lang="en-IN" smtClean="0"/>
              <a:t>‹#›</a:t>
            </a:fld>
            <a:endParaRPr lang="en-IN"/>
          </a:p>
        </p:txBody>
      </p:sp>
    </p:spTree>
    <p:extLst>
      <p:ext uri="{BB962C8B-B14F-4D97-AF65-F5344CB8AC3E}">
        <p14:creationId xmlns:p14="http://schemas.microsoft.com/office/powerpoint/2010/main" val="2930738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9CD0D-63F0-361F-8F42-6C7F89DD5A7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8120CFC-3FD5-46B0-499F-6C172C8B16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208CDC6-CF60-8C9F-EB60-30AB34C49770}"/>
              </a:ext>
            </a:extLst>
          </p:cNvPr>
          <p:cNvSpPr>
            <a:spLocks noGrp="1"/>
          </p:cNvSpPr>
          <p:nvPr>
            <p:ph type="dt" sz="half" idx="10"/>
          </p:nvPr>
        </p:nvSpPr>
        <p:spPr/>
        <p:txBody>
          <a:bodyPr/>
          <a:lstStyle/>
          <a:p>
            <a:fld id="{EB2EE971-154A-4151-8527-D86B343BE31E}" type="datetimeFigureOut">
              <a:rPr lang="en-IN" smtClean="0"/>
              <a:t>23-04-2025</a:t>
            </a:fld>
            <a:endParaRPr lang="en-IN"/>
          </a:p>
        </p:txBody>
      </p:sp>
      <p:sp>
        <p:nvSpPr>
          <p:cNvPr id="5" name="Footer Placeholder 4">
            <a:extLst>
              <a:ext uri="{FF2B5EF4-FFF2-40B4-BE49-F238E27FC236}">
                <a16:creationId xmlns:a16="http://schemas.microsoft.com/office/drawing/2014/main" id="{35358D2C-54C4-ABB3-F543-536304F6D5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0B2B43D-4A03-C266-49CB-953A2A4984C6}"/>
              </a:ext>
            </a:extLst>
          </p:cNvPr>
          <p:cNvSpPr>
            <a:spLocks noGrp="1"/>
          </p:cNvSpPr>
          <p:nvPr>
            <p:ph type="sldNum" sz="quarter" idx="12"/>
          </p:nvPr>
        </p:nvSpPr>
        <p:spPr/>
        <p:txBody>
          <a:bodyPr/>
          <a:lstStyle/>
          <a:p>
            <a:fld id="{60F45EB6-273B-43C9-B088-2DD21C610AAB}" type="slidenum">
              <a:rPr lang="en-IN" smtClean="0"/>
              <a:t>‹#›</a:t>
            </a:fld>
            <a:endParaRPr lang="en-IN"/>
          </a:p>
        </p:txBody>
      </p:sp>
    </p:spTree>
    <p:extLst>
      <p:ext uri="{BB962C8B-B14F-4D97-AF65-F5344CB8AC3E}">
        <p14:creationId xmlns:p14="http://schemas.microsoft.com/office/powerpoint/2010/main" val="4284052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079D8C-B027-0F43-4033-C6844EF5B53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F56FAA6-F5B4-DEE5-0622-6974BC2C94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8FB2DF6-A2FD-D1C8-2DBE-F5BC6739A58B}"/>
              </a:ext>
            </a:extLst>
          </p:cNvPr>
          <p:cNvSpPr>
            <a:spLocks noGrp="1"/>
          </p:cNvSpPr>
          <p:nvPr>
            <p:ph type="dt" sz="half" idx="10"/>
          </p:nvPr>
        </p:nvSpPr>
        <p:spPr/>
        <p:txBody>
          <a:bodyPr/>
          <a:lstStyle/>
          <a:p>
            <a:fld id="{EB2EE971-154A-4151-8527-D86B343BE31E}" type="datetimeFigureOut">
              <a:rPr lang="en-IN" smtClean="0"/>
              <a:t>23-04-2025</a:t>
            </a:fld>
            <a:endParaRPr lang="en-IN"/>
          </a:p>
        </p:txBody>
      </p:sp>
      <p:sp>
        <p:nvSpPr>
          <p:cNvPr id="5" name="Footer Placeholder 4">
            <a:extLst>
              <a:ext uri="{FF2B5EF4-FFF2-40B4-BE49-F238E27FC236}">
                <a16:creationId xmlns:a16="http://schemas.microsoft.com/office/drawing/2014/main" id="{11DFF83D-7E4F-D755-2CAE-4DD1B0C7552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8E884BB-DF93-FD91-2090-C3E5EB5904E2}"/>
              </a:ext>
            </a:extLst>
          </p:cNvPr>
          <p:cNvSpPr>
            <a:spLocks noGrp="1"/>
          </p:cNvSpPr>
          <p:nvPr>
            <p:ph type="sldNum" sz="quarter" idx="12"/>
          </p:nvPr>
        </p:nvSpPr>
        <p:spPr/>
        <p:txBody>
          <a:bodyPr/>
          <a:lstStyle/>
          <a:p>
            <a:fld id="{60F45EB6-273B-43C9-B088-2DD21C610AAB}" type="slidenum">
              <a:rPr lang="en-IN" smtClean="0"/>
              <a:t>‹#›</a:t>
            </a:fld>
            <a:endParaRPr lang="en-IN"/>
          </a:p>
        </p:txBody>
      </p:sp>
    </p:spTree>
    <p:extLst>
      <p:ext uri="{BB962C8B-B14F-4D97-AF65-F5344CB8AC3E}">
        <p14:creationId xmlns:p14="http://schemas.microsoft.com/office/powerpoint/2010/main" val="2492647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3A113-6DEE-6EBE-BB2D-83A073EDCA6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913843C-00BA-7A7B-8293-D2BF24FF95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EA27D84-249B-17A3-50E8-7CF080B2890C}"/>
              </a:ext>
            </a:extLst>
          </p:cNvPr>
          <p:cNvSpPr>
            <a:spLocks noGrp="1"/>
          </p:cNvSpPr>
          <p:nvPr>
            <p:ph type="dt" sz="half" idx="10"/>
          </p:nvPr>
        </p:nvSpPr>
        <p:spPr/>
        <p:txBody>
          <a:bodyPr/>
          <a:lstStyle/>
          <a:p>
            <a:fld id="{EB2EE971-154A-4151-8527-D86B343BE31E}" type="datetimeFigureOut">
              <a:rPr lang="en-IN" smtClean="0"/>
              <a:t>23-04-2025</a:t>
            </a:fld>
            <a:endParaRPr lang="en-IN"/>
          </a:p>
        </p:txBody>
      </p:sp>
      <p:sp>
        <p:nvSpPr>
          <p:cNvPr id="5" name="Footer Placeholder 4">
            <a:extLst>
              <a:ext uri="{FF2B5EF4-FFF2-40B4-BE49-F238E27FC236}">
                <a16:creationId xmlns:a16="http://schemas.microsoft.com/office/drawing/2014/main" id="{3D98B69D-5DB0-A4FA-BB22-0751F9945D1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B4A30F1-6A13-10AC-6982-0CA6B8B84E41}"/>
              </a:ext>
            </a:extLst>
          </p:cNvPr>
          <p:cNvSpPr>
            <a:spLocks noGrp="1"/>
          </p:cNvSpPr>
          <p:nvPr>
            <p:ph type="sldNum" sz="quarter" idx="12"/>
          </p:nvPr>
        </p:nvSpPr>
        <p:spPr/>
        <p:txBody>
          <a:bodyPr/>
          <a:lstStyle/>
          <a:p>
            <a:fld id="{60F45EB6-273B-43C9-B088-2DD21C610AAB}" type="slidenum">
              <a:rPr lang="en-IN" smtClean="0"/>
              <a:t>‹#›</a:t>
            </a:fld>
            <a:endParaRPr lang="en-IN"/>
          </a:p>
        </p:txBody>
      </p:sp>
    </p:spTree>
    <p:extLst>
      <p:ext uri="{BB962C8B-B14F-4D97-AF65-F5344CB8AC3E}">
        <p14:creationId xmlns:p14="http://schemas.microsoft.com/office/powerpoint/2010/main" val="17300910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154ED-D2E9-02A7-C241-3D32DE0287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73CDE5F-A7C1-A43C-F232-0784F07C2E2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D65ABE-0F48-2A5F-1BEB-A2A6D6CE1D08}"/>
              </a:ext>
            </a:extLst>
          </p:cNvPr>
          <p:cNvSpPr>
            <a:spLocks noGrp="1"/>
          </p:cNvSpPr>
          <p:nvPr>
            <p:ph type="dt" sz="half" idx="10"/>
          </p:nvPr>
        </p:nvSpPr>
        <p:spPr/>
        <p:txBody>
          <a:bodyPr/>
          <a:lstStyle/>
          <a:p>
            <a:fld id="{EB2EE971-154A-4151-8527-D86B343BE31E}" type="datetimeFigureOut">
              <a:rPr lang="en-IN" smtClean="0"/>
              <a:t>23-04-2025</a:t>
            </a:fld>
            <a:endParaRPr lang="en-IN"/>
          </a:p>
        </p:txBody>
      </p:sp>
      <p:sp>
        <p:nvSpPr>
          <p:cNvPr id="5" name="Footer Placeholder 4">
            <a:extLst>
              <a:ext uri="{FF2B5EF4-FFF2-40B4-BE49-F238E27FC236}">
                <a16:creationId xmlns:a16="http://schemas.microsoft.com/office/drawing/2014/main" id="{5A0A77B5-9A8E-1683-6FFD-EF067C84AEB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CD866D4-6328-39E5-7DBF-61EDC5C7BEAD}"/>
              </a:ext>
            </a:extLst>
          </p:cNvPr>
          <p:cNvSpPr>
            <a:spLocks noGrp="1"/>
          </p:cNvSpPr>
          <p:nvPr>
            <p:ph type="sldNum" sz="quarter" idx="12"/>
          </p:nvPr>
        </p:nvSpPr>
        <p:spPr/>
        <p:txBody>
          <a:bodyPr/>
          <a:lstStyle/>
          <a:p>
            <a:fld id="{60F45EB6-273B-43C9-B088-2DD21C610AAB}" type="slidenum">
              <a:rPr lang="en-IN" smtClean="0"/>
              <a:t>‹#›</a:t>
            </a:fld>
            <a:endParaRPr lang="en-IN"/>
          </a:p>
        </p:txBody>
      </p:sp>
    </p:spTree>
    <p:extLst>
      <p:ext uri="{BB962C8B-B14F-4D97-AF65-F5344CB8AC3E}">
        <p14:creationId xmlns:p14="http://schemas.microsoft.com/office/powerpoint/2010/main" val="3488597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8EA9C-099C-BB3A-BB2B-C9EAA7485F1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4A50E62-651F-1983-BBDB-76E46895E1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19A4D35-BFBA-2F2A-9970-0E49BFFAEB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848E1E0-8BC9-E76F-76C0-FA1BC54E500B}"/>
              </a:ext>
            </a:extLst>
          </p:cNvPr>
          <p:cNvSpPr>
            <a:spLocks noGrp="1"/>
          </p:cNvSpPr>
          <p:nvPr>
            <p:ph type="dt" sz="half" idx="10"/>
          </p:nvPr>
        </p:nvSpPr>
        <p:spPr/>
        <p:txBody>
          <a:bodyPr/>
          <a:lstStyle/>
          <a:p>
            <a:fld id="{EB2EE971-154A-4151-8527-D86B343BE31E}" type="datetimeFigureOut">
              <a:rPr lang="en-IN" smtClean="0"/>
              <a:t>23-04-2025</a:t>
            </a:fld>
            <a:endParaRPr lang="en-IN"/>
          </a:p>
        </p:txBody>
      </p:sp>
      <p:sp>
        <p:nvSpPr>
          <p:cNvPr id="6" name="Footer Placeholder 5">
            <a:extLst>
              <a:ext uri="{FF2B5EF4-FFF2-40B4-BE49-F238E27FC236}">
                <a16:creationId xmlns:a16="http://schemas.microsoft.com/office/drawing/2014/main" id="{D65F10FE-6234-FC8B-EE47-2E28F8155D3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5BCF577-9FF9-4A71-1159-236D4963F77B}"/>
              </a:ext>
            </a:extLst>
          </p:cNvPr>
          <p:cNvSpPr>
            <a:spLocks noGrp="1"/>
          </p:cNvSpPr>
          <p:nvPr>
            <p:ph type="sldNum" sz="quarter" idx="12"/>
          </p:nvPr>
        </p:nvSpPr>
        <p:spPr/>
        <p:txBody>
          <a:bodyPr/>
          <a:lstStyle/>
          <a:p>
            <a:fld id="{60F45EB6-273B-43C9-B088-2DD21C610AAB}" type="slidenum">
              <a:rPr lang="en-IN" smtClean="0"/>
              <a:t>‹#›</a:t>
            </a:fld>
            <a:endParaRPr lang="en-IN"/>
          </a:p>
        </p:txBody>
      </p:sp>
    </p:spTree>
    <p:extLst>
      <p:ext uri="{BB962C8B-B14F-4D97-AF65-F5344CB8AC3E}">
        <p14:creationId xmlns:p14="http://schemas.microsoft.com/office/powerpoint/2010/main" val="2763183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88B06-FD7E-CA6A-AF32-CA9F6EA27A8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17FD96E-D72A-FCDA-1A12-5AD4CEB488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007BDD-42B2-AA28-90E3-A5BC4742647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18F8A36-2B8A-B3F6-CBE0-99D6E6ADB6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E8A90C-2E7C-3D90-5AE8-A7F25CDC30B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C5AC25E-F8C6-6C80-C023-6C0592E1A954}"/>
              </a:ext>
            </a:extLst>
          </p:cNvPr>
          <p:cNvSpPr>
            <a:spLocks noGrp="1"/>
          </p:cNvSpPr>
          <p:nvPr>
            <p:ph type="dt" sz="half" idx="10"/>
          </p:nvPr>
        </p:nvSpPr>
        <p:spPr/>
        <p:txBody>
          <a:bodyPr/>
          <a:lstStyle/>
          <a:p>
            <a:fld id="{EB2EE971-154A-4151-8527-D86B343BE31E}" type="datetimeFigureOut">
              <a:rPr lang="en-IN" smtClean="0"/>
              <a:t>23-04-2025</a:t>
            </a:fld>
            <a:endParaRPr lang="en-IN"/>
          </a:p>
        </p:txBody>
      </p:sp>
      <p:sp>
        <p:nvSpPr>
          <p:cNvPr id="8" name="Footer Placeholder 7">
            <a:extLst>
              <a:ext uri="{FF2B5EF4-FFF2-40B4-BE49-F238E27FC236}">
                <a16:creationId xmlns:a16="http://schemas.microsoft.com/office/drawing/2014/main" id="{6B4A3DA4-003C-6792-16D4-DDDE0C82E92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3F278AE-3F84-332A-A4FA-4E8C3842BD2D}"/>
              </a:ext>
            </a:extLst>
          </p:cNvPr>
          <p:cNvSpPr>
            <a:spLocks noGrp="1"/>
          </p:cNvSpPr>
          <p:nvPr>
            <p:ph type="sldNum" sz="quarter" idx="12"/>
          </p:nvPr>
        </p:nvSpPr>
        <p:spPr/>
        <p:txBody>
          <a:bodyPr/>
          <a:lstStyle/>
          <a:p>
            <a:fld id="{60F45EB6-273B-43C9-B088-2DD21C610AAB}" type="slidenum">
              <a:rPr lang="en-IN" smtClean="0"/>
              <a:t>‹#›</a:t>
            </a:fld>
            <a:endParaRPr lang="en-IN"/>
          </a:p>
        </p:txBody>
      </p:sp>
    </p:spTree>
    <p:extLst>
      <p:ext uri="{BB962C8B-B14F-4D97-AF65-F5344CB8AC3E}">
        <p14:creationId xmlns:p14="http://schemas.microsoft.com/office/powerpoint/2010/main" val="1406396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1629F-E4FC-9F03-F4C6-41C09FE0886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E5B698E-76D1-F73E-A50B-939F7E8FFA02}"/>
              </a:ext>
            </a:extLst>
          </p:cNvPr>
          <p:cNvSpPr>
            <a:spLocks noGrp="1"/>
          </p:cNvSpPr>
          <p:nvPr>
            <p:ph type="dt" sz="half" idx="10"/>
          </p:nvPr>
        </p:nvSpPr>
        <p:spPr/>
        <p:txBody>
          <a:bodyPr/>
          <a:lstStyle/>
          <a:p>
            <a:fld id="{EB2EE971-154A-4151-8527-D86B343BE31E}" type="datetimeFigureOut">
              <a:rPr lang="en-IN" smtClean="0"/>
              <a:t>23-04-2025</a:t>
            </a:fld>
            <a:endParaRPr lang="en-IN"/>
          </a:p>
        </p:txBody>
      </p:sp>
      <p:sp>
        <p:nvSpPr>
          <p:cNvPr id="4" name="Footer Placeholder 3">
            <a:extLst>
              <a:ext uri="{FF2B5EF4-FFF2-40B4-BE49-F238E27FC236}">
                <a16:creationId xmlns:a16="http://schemas.microsoft.com/office/drawing/2014/main" id="{189E20BF-C381-CF4C-A533-F57161A3392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1E2A7AE-A35E-0593-7EFF-4F758125031C}"/>
              </a:ext>
            </a:extLst>
          </p:cNvPr>
          <p:cNvSpPr>
            <a:spLocks noGrp="1"/>
          </p:cNvSpPr>
          <p:nvPr>
            <p:ph type="sldNum" sz="quarter" idx="12"/>
          </p:nvPr>
        </p:nvSpPr>
        <p:spPr/>
        <p:txBody>
          <a:bodyPr/>
          <a:lstStyle/>
          <a:p>
            <a:fld id="{60F45EB6-273B-43C9-B088-2DD21C610AAB}" type="slidenum">
              <a:rPr lang="en-IN" smtClean="0"/>
              <a:t>‹#›</a:t>
            </a:fld>
            <a:endParaRPr lang="en-IN"/>
          </a:p>
        </p:txBody>
      </p:sp>
    </p:spTree>
    <p:extLst>
      <p:ext uri="{BB962C8B-B14F-4D97-AF65-F5344CB8AC3E}">
        <p14:creationId xmlns:p14="http://schemas.microsoft.com/office/powerpoint/2010/main" val="2341406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36BFD9-4BE6-85ED-9827-2016643BF5C4}"/>
              </a:ext>
            </a:extLst>
          </p:cNvPr>
          <p:cNvSpPr>
            <a:spLocks noGrp="1"/>
          </p:cNvSpPr>
          <p:nvPr>
            <p:ph type="dt" sz="half" idx="10"/>
          </p:nvPr>
        </p:nvSpPr>
        <p:spPr/>
        <p:txBody>
          <a:bodyPr/>
          <a:lstStyle/>
          <a:p>
            <a:fld id="{EB2EE971-154A-4151-8527-D86B343BE31E}" type="datetimeFigureOut">
              <a:rPr lang="en-IN" smtClean="0"/>
              <a:t>23-04-2025</a:t>
            </a:fld>
            <a:endParaRPr lang="en-IN"/>
          </a:p>
        </p:txBody>
      </p:sp>
      <p:sp>
        <p:nvSpPr>
          <p:cNvPr id="3" name="Footer Placeholder 2">
            <a:extLst>
              <a:ext uri="{FF2B5EF4-FFF2-40B4-BE49-F238E27FC236}">
                <a16:creationId xmlns:a16="http://schemas.microsoft.com/office/drawing/2014/main" id="{41B8C695-19A4-B1EE-1DD3-65574F1376E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24A024C-975E-113E-345E-1764AA509B2E}"/>
              </a:ext>
            </a:extLst>
          </p:cNvPr>
          <p:cNvSpPr>
            <a:spLocks noGrp="1"/>
          </p:cNvSpPr>
          <p:nvPr>
            <p:ph type="sldNum" sz="quarter" idx="12"/>
          </p:nvPr>
        </p:nvSpPr>
        <p:spPr/>
        <p:txBody>
          <a:bodyPr/>
          <a:lstStyle/>
          <a:p>
            <a:fld id="{60F45EB6-273B-43C9-B088-2DD21C610AAB}" type="slidenum">
              <a:rPr lang="en-IN" smtClean="0"/>
              <a:t>‹#›</a:t>
            </a:fld>
            <a:endParaRPr lang="en-IN"/>
          </a:p>
        </p:txBody>
      </p:sp>
    </p:spTree>
    <p:extLst>
      <p:ext uri="{BB962C8B-B14F-4D97-AF65-F5344CB8AC3E}">
        <p14:creationId xmlns:p14="http://schemas.microsoft.com/office/powerpoint/2010/main" val="10380368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84E41-5B56-BEFE-FB1B-878C0C32EA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01F1780-6E1D-735B-E688-95D4BF8F74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03C705E-7873-AEBF-393B-6CEB900317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7EC3B8-F46E-6918-5344-EFCAC49D110E}"/>
              </a:ext>
            </a:extLst>
          </p:cNvPr>
          <p:cNvSpPr>
            <a:spLocks noGrp="1"/>
          </p:cNvSpPr>
          <p:nvPr>
            <p:ph type="dt" sz="half" idx="10"/>
          </p:nvPr>
        </p:nvSpPr>
        <p:spPr/>
        <p:txBody>
          <a:bodyPr/>
          <a:lstStyle/>
          <a:p>
            <a:fld id="{EB2EE971-154A-4151-8527-D86B343BE31E}" type="datetimeFigureOut">
              <a:rPr lang="en-IN" smtClean="0"/>
              <a:t>23-04-2025</a:t>
            </a:fld>
            <a:endParaRPr lang="en-IN"/>
          </a:p>
        </p:txBody>
      </p:sp>
      <p:sp>
        <p:nvSpPr>
          <p:cNvPr id="6" name="Footer Placeholder 5">
            <a:extLst>
              <a:ext uri="{FF2B5EF4-FFF2-40B4-BE49-F238E27FC236}">
                <a16:creationId xmlns:a16="http://schemas.microsoft.com/office/drawing/2014/main" id="{5F951A6D-80ED-495A-9E01-24FD3F77875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72B2546-ED05-CA68-7D19-D232F77703AE}"/>
              </a:ext>
            </a:extLst>
          </p:cNvPr>
          <p:cNvSpPr>
            <a:spLocks noGrp="1"/>
          </p:cNvSpPr>
          <p:nvPr>
            <p:ph type="sldNum" sz="quarter" idx="12"/>
          </p:nvPr>
        </p:nvSpPr>
        <p:spPr/>
        <p:txBody>
          <a:bodyPr/>
          <a:lstStyle/>
          <a:p>
            <a:fld id="{60F45EB6-273B-43C9-B088-2DD21C610AAB}" type="slidenum">
              <a:rPr lang="en-IN" smtClean="0"/>
              <a:t>‹#›</a:t>
            </a:fld>
            <a:endParaRPr lang="en-IN"/>
          </a:p>
        </p:txBody>
      </p:sp>
    </p:spTree>
    <p:extLst>
      <p:ext uri="{BB962C8B-B14F-4D97-AF65-F5344CB8AC3E}">
        <p14:creationId xmlns:p14="http://schemas.microsoft.com/office/powerpoint/2010/main" val="3865729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7D635-CB6A-DBFA-E187-882FE118DC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ED2E7D5-BCAC-1AA3-B4C1-F167A36687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517F501-E863-5DA9-9675-8B98059455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891CDC-4A85-9626-F8EA-B51D837D34A6}"/>
              </a:ext>
            </a:extLst>
          </p:cNvPr>
          <p:cNvSpPr>
            <a:spLocks noGrp="1"/>
          </p:cNvSpPr>
          <p:nvPr>
            <p:ph type="dt" sz="half" idx="10"/>
          </p:nvPr>
        </p:nvSpPr>
        <p:spPr/>
        <p:txBody>
          <a:bodyPr/>
          <a:lstStyle/>
          <a:p>
            <a:fld id="{EB2EE971-154A-4151-8527-D86B343BE31E}" type="datetimeFigureOut">
              <a:rPr lang="en-IN" smtClean="0"/>
              <a:t>23-04-2025</a:t>
            </a:fld>
            <a:endParaRPr lang="en-IN"/>
          </a:p>
        </p:txBody>
      </p:sp>
      <p:sp>
        <p:nvSpPr>
          <p:cNvPr id="6" name="Footer Placeholder 5">
            <a:extLst>
              <a:ext uri="{FF2B5EF4-FFF2-40B4-BE49-F238E27FC236}">
                <a16:creationId xmlns:a16="http://schemas.microsoft.com/office/drawing/2014/main" id="{650CC278-9EE7-45A9-125D-AB97A1A1427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5FCF5DB-5AC6-63E3-08A8-EEC95F4AFC07}"/>
              </a:ext>
            </a:extLst>
          </p:cNvPr>
          <p:cNvSpPr>
            <a:spLocks noGrp="1"/>
          </p:cNvSpPr>
          <p:nvPr>
            <p:ph type="sldNum" sz="quarter" idx="12"/>
          </p:nvPr>
        </p:nvSpPr>
        <p:spPr/>
        <p:txBody>
          <a:bodyPr/>
          <a:lstStyle/>
          <a:p>
            <a:fld id="{60F45EB6-273B-43C9-B088-2DD21C610AAB}" type="slidenum">
              <a:rPr lang="en-IN" smtClean="0"/>
              <a:t>‹#›</a:t>
            </a:fld>
            <a:endParaRPr lang="en-IN"/>
          </a:p>
        </p:txBody>
      </p:sp>
    </p:spTree>
    <p:extLst>
      <p:ext uri="{BB962C8B-B14F-4D97-AF65-F5344CB8AC3E}">
        <p14:creationId xmlns:p14="http://schemas.microsoft.com/office/powerpoint/2010/main" val="2795752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258372-1DF4-9AD7-4F52-5457474119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5A8FC01-EAAE-62D4-9C29-0E1B75DDDC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2548CB3-E7D2-921A-792B-BC527C3D20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B2EE971-154A-4151-8527-D86B343BE31E}" type="datetimeFigureOut">
              <a:rPr lang="en-IN" smtClean="0"/>
              <a:t>23-04-2025</a:t>
            </a:fld>
            <a:endParaRPr lang="en-IN"/>
          </a:p>
        </p:txBody>
      </p:sp>
      <p:sp>
        <p:nvSpPr>
          <p:cNvPr id="5" name="Footer Placeholder 4">
            <a:extLst>
              <a:ext uri="{FF2B5EF4-FFF2-40B4-BE49-F238E27FC236}">
                <a16:creationId xmlns:a16="http://schemas.microsoft.com/office/drawing/2014/main" id="{CEA87B0A-26D4-2AA9-A625-891E29E389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E298E235-4991-8B73-C1BB-2C802BB276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0F45EB6-273B-43C9-B088-2DD21C610AAB}" type="slidenum">
              <a:rPr lang="en-IN" smtClean="0"/>
              <a:t>‹#›</a:t>
            </a:fld>
            <a:endParaRPr lang="en-IN"/>
          </a:p>
        </p:txBody>
      </p:sp>
    </p:spTree>
    <p:extLst>
      <p:ext uri="{BB962C8B-B14F-4D97-AF65-F5344CB8AC3E}">
        <p14:creationId xmlns:p14="http://schemas.microsoft.com/office/powerpoint/2010/main" val="26707720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alzheimers.gov/alzheimers-dementias/what-is-dementia" TargetMode="Externa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www.rawpixel.com/image/479071/free-illustration-vector-alternative-energy-avatar-awareness?referral=1335088&amp;source=pinterest" TargetMode="External"/><Relationship Id="rId2" Type="http://schemas.openxmlformats.org/officeDocument/2006/relationships/image" Target="../media/image46.1"/><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eg"/><Relationship Id="rId1" Type="http://schemas.openxmlformats.org/officeDocument/2006/relationships/slideLayout" Target="../slideLayouts/slideLayout7.xml"/><Relationship Id="rId4" Type="http://schemas.openxmlformats.org/officeDocument/2006/relationships/hyperlink" Target="http://www.progressive-charlestown.com/2019/01/uri-will-conduct-important-clinical.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pixabay.com/en/problem-analysis-solution-hand-67054/" TargetMode="External"/><Relationship Id="rId2" Type="http://schemas.openxmlformats.org/officeDocument/2006/relationships/image" Target="../media/image26.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E901EAD-EFA9-93BC-F977-AA83F8E128CE}"/>
              </a:ext>
            </a:extLst>
          </p:cNvPr>
          <p:cNvSpPr>
            <a:spLocks noGrp="1"/>
          </p:cNvSpPr>
          <p:nvPr>
            <p:ph type="ctrTitle"/>
          </p:nvPr>
        </p:nvSpPr>
        <p:spPr>
          <a:xfrm>
            <a:off x="5354955" y="361949"/>
            <a:ext cx="5998840" cy="3343135"/>
          </a:xfrm>
          <a:noFill/>
        </p:spPr>
        <p:txBody>
          <a:bodyPr>
            <a:normAutofit/>
          </a:bodyPr>
          <a:lstStyle/>
          <a:p>
            <a:pPr algn="l"/>
            <a:br>
              <a:rPr lang="en-US" sz="2900" b="1" dirty="0"/>
            </a:br>
            <a:r>
              <a:rPr lang="en-US" sz="2900" b="1" dirty="0">
                <a:latin typeface="Times New Roman" panose="02020603050405020304" pitchFamily="18" charset="0"/>
                <a:cs typeface="Times New Roman" panose="02020603050405020304" pitchFamily="18" charset="0"/>
              </a:rPr>
              <a:t>Course Code: </a:t>
            </a:r>
            <a:r>
              <a:rPr lang="en-IN" sz="2900" b="1" i="0" dirty="0">
                <a:effectLst/>
                <a:latin typeface="Times New Roman" panose="02020603050405020304" pitchFamily="18" charset="0"/>
                <a:cs typeface="Times New Roman" panose="02020603050405020304" pitchFamily="18" charset="0"/>
              </a:rPr>
              <a:t>BCSE498J</a:t>
            </a:r>
            <a:br>
              <a:rPr lang="en-IN" sz="2900" b="1" i="0" dirty="0">
                <a:effectLst/>
                <a:latin typeface="Times New Roman" panose="02020603050405020304" pitchFamily="18" charset="0"/>
                <a:cs typeface="Times New Roman" panose="02020603050405020304" pitchFamily="18" charset="0"/>
              </a:rPr>
            </a:br>
            <a:r>
              <a:rPr lang="en-IN" sz="2900" b="1" i="0" dirty="0">
                <a:effectLst/>
                <a:latin typeface="Times New Roman" panose="02020603050405020304" pitchFamily="18" charset="0"/>
                <a:cs typeface="Times New Roman" panose="02020603050405020304" pitchFamily="18" charset="0"/>
              </a:rPr>
              <a:t>Course Name: Project-II</a:t>
            </a:r>
            <a:br>
              <a:rPr lang="en-US" sz="2900" b="1" i="0" dirty="0">
                <a:effectLst/>
                <a:latin typeface="Times New Roman" panose="02020603050405020304" pitchFamily="18" charset="0"/>
                <a:cs typeface="Times New Roman" panose="02020603050405020304" pitchFamily="18" charset="0"/>
              </a:rPr>
            </a:br>
            <a:br>
              <a:rPr lang="en-US" sz="2900" b="1" dirty="0">
                <a:latin typeface="Times New Roman" panose="02020603050405020304" pitchFamily="18" charset="0"/>
                <a:cs typeface="Times New Roman" panose="02020603050405020304" pitchFamily="18" charset="0"/>
              </a:rPr>
            </a:br>
            <a:r>
              <a:rPr lang="en-US" sz="2900" b="1" dirty="0">
                <a:latin typeface="Times New Roman" panose="02020603050405020304" pitchFamily="18" charset="0"/>
                <a:cs typeface="Times New Roman" panose="02020603050405020304" pitchFamily="18" charset="0"/>
              </a:rPr>
              <a:t>Title: </a:t>
            </a:r>
            <a:r>
              <a:rPr lang="en-US" sz="2900" b="1" i="0" dirty="0">
                <a:effectLst/>
                <a:latin typeface="Times New Roman" panose="02020603050405020304" pitchFamily="18" charset="0"/>
                <a:cs typeface="Times New Roman" panose="02020603050405020304" pitchFamily="18" charset="0"/>
              </a:rPr>
              <a:t>Alzheimer’s Disease Diagnosis  and Progression </a:t>
            </a:r>
            <a:r>
              <a:rPr lang="en-US" sz="2900" b="1" dirty="0">
                <a:latin typeface="Times New Roman" panose="02020603050405020304" pitchFamily="18" charset="0"/>
                <a:cs typeface="Times New Roman" panose="02020603050405020304" pitchFamily="18" charset="0"/>
              </a:rPr>
              <a:t>Level </a:t>
            </a:r>
            <a:r>
              <a:rPr lang="en-US" sz="2900" b="1" i="0" dirty="0">
                <a:effectLst/>
                <a:latin typeface="Times New Roman" panose="02020603050405020304" pitchFamily="18" charset="0"/>
                <a:cs typeface="Times New Roman" panose="02020603050405020304" pitchFamily="18" charset="0"/>
              </a:rPr>
              <a:t>Tracking Using MRI Data</a:t>
            </a:r>
            <a:endParaRPr lang="en-IN" sz="29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624218F4-1D34-E4E0-325C-44127C9DE56A}"/>
              </a:ext>
            </a:extLst>
          </p:cNvPr>
          <p:cNvSpPr>
            <a:spLocks noGrp="1"/>
          </p:cNvSpPr>
          <p:nvPr>
            <p:ph type="subTitle" idx="1"/>
          </p:nvPr>
        </p:nvSpPr>
        <p:spPr>
          <a:xfrm>
            <a:off x="5354955" y="4176362"/>
            <a:ext cx="5998840" cy="1767238"/>
          </a:xfrm>
          <a:noFill/>
        </p:spPr>
        <p:txBody>
          <a:bodyPr>
            <a:normAutofit/>
          </a:bodyPr>
          <a:lstStyle/>
          <a:p>
            <a:pPr algn="l"/>
            <a:r>
              <a:rPr lang="en-US" sz="2200" b="1" dirty="0">
                <a:latin typeface="Times New Roman" panose="02020603050405020304" pitchFamily="18" charset="0"/>
                <a:cs typeface="Times New Roman" panose="02020603050405020304" pitchFamily="18" charset="0"/>
              </a:rPr>
              <a:t>Member 1- Anuska Bose</a:t>
            </a:r>
            <a:r>
              <a:rPr lang="en-IN" sz="2200" b="1" dirty="0">
                <a:latin typeface="Times New Roman" panose="02020603050405020304" pitchFamily="18" charset="0"/>
                <a:cs typeface="Times New Roman" panose="02020603050405020304" pitchFamily="18" charset="0"/>
              </a:rPr>
              <a:t>(21BCT0002)</a:t>
            </a:r>
          </a:p>
          <a:p>
            <a:pPr algn="l"/>
            <a:r>
              <a:rPr lang="en-US" sz="2200" b="1" dirty="0">
                <a:latin typeface="Times New Roman" panose="02020603050405020304" pitchFamily="18" charset="0"/>
                <a:cs typeface="Times New Roman" panose="02020603050405020304" pitchFamily="18" charset="0"/>
              </a:rPr>
              <a:t>Member 2- Garvit Rastogi(21BCT0034)</a:t>
            </a:r>
          </a:p>
          <a:p>
            <a:pPr algn="l"/>
            <a:endParaRPr lang="en-US" sz="2200" b="1" dirty="0">
              <a:latin typeface="Times New Roman" panose="02020603050405020304" pitchFamily="18" charset="0"/>
              <a:cs typeface="Times New Roman" panose="02020603050405020304" pitchFamily="18" charset="0"/>
            </a:endParaRPr>
          </a:p>
          <a:p>
            <a:pPr algn="l"/>
            <a:r>
              <a:rPr lang="en-US" sz="2200" b="1" dirty="0">
                <a:latin typeface="Times New Roman" panose="02020603050405020304" pitchFamily="18" charset="0"/>
                <a:cs typeface="Times New Roman" panose="02020603050405020304" pitchFamily="18" charset="0"/>
              </a:rPr>
              <a:t>Guide Name – Prof. Dr. </a:t>
            </a:r>
            <a:r>
              <a:rPr lang="en-US" sz="2200" b="1" dirty="0" err="1">
                <a:latin typeface="Times New Roman" panose="02020603050405020304" pitchFamily="18" charset="0"/>
                <a:cs typeface="Times New Roman" panose="02020603050405020304" pitchFamily="18" charset="0"/>
              </a:rPr>
              <a:t>Dheeba</a:t>
            </a:r>
            <a:r>
              <a:rPr lang="en-US" sz="2200" b="1" dirty="0">
                <a:latin typeface="Times New Roman" panose="02020603050405020304" pitchFamily="18" charset="0"/>
                <a:cs typeface="Times New Roman" panose="02020603050405020304" pitchFamily="18" charset="0"/>
              </a:rPr>
              <a:t> J</a:t>
            </a:r>
            <a:endParaRPr lang="en-IN" sz="2200" b="1" dirty="0">
              <a:latin typeface="Times New Roman" panose="02020603050405020304" pitchFamily="18" charset="0"/>
              <a:cs typeface="Times New Roman" panose="02020603050405020304" pitchFamily="18" charset="0"/>
            </a:endParaRPr>
          </a:p>
          <a:p>
            <a:pPr algn="l"/>
            <a:endParaRPr lang="en-IN" sz="2200" dirty="0"/>
          </a:p>
        </p:txBody>
      </p:sp>
      <p:pic>
        <p:nvPicPr>
          <p:cNvPr id="5" name="Picture 4" descr="Scan of a human brain in a neurology clinic">
            <a:extLst>
              <a:ext uri="{FF2B5EF4-FFF2-40B4-BE49-F238E27FC236}">
                <a16:creationId xmlns:a16="http://schemas.microsoft.com/office/drawing/2014/main" id="{A41030D2-FDB7-71BA-07A5-64CCA6E6E334}"/>
              </a:ext>
            </a:extLst>
          </p:cNvPr>
          <p:cNvPicPr>
            <a:picLocks noChangeAspect="1"/>
          </p:cNvPicPr>
          <p:nvPr/>
        </p:nvPicPr>
        <p:blipFill>
          <a:blip r:embed="rId2"/>
          <a:srcRect l="45396"/>
          <a:stretch/>
        </p:blipFill>
        <p:spPr>
          <a:xfrm>
            <a:off x="20" y="10"/>
            <a:ext cx="4992985" cy="6857990"/>
          </a:xfrm>
          <a:prstGeom prst="rect">
            <a:avLst/>
          </a:prstGeom>
        </p:spPr>
      </p:pic>
    </p:spTree>
    <p:extLst>
      <p:ext uri="{BB962C8B-B14F-4D97-AF65-F5344CB8AC3E}">
        <p14:creationId xmlns:p14="http://schemas.microsoft.com/office/powerpoint/2010/main" val="2798197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Magnifying Glass Background Stock Photos, Images and Backgrounds for Free  Download">
            <a:extLst>
              <a:ext uri="{FF2B5EF4-FFF2-40B4-BE49-F238E27FC236}">
                <a16:creationId xmlns:a16="http://schemas.microsoft.com/office/drawing/2014/main" id="{45E3AA28-3D06-2EA4-7C63-78245F5AD7C7}"/>
              </a:ext>
            </a:extLst>
          </p:cNvPr>
          <p:cNvPicPr>
            <a:picLocks noChangeAspect="1" noChangeArrowheads="1"/>
          </p:cNvPicPr>
          <p:nvPr/>
        </p:nvPicPr>
        <p:blipFill>
          <a:blip r:embed="rId2">
            <a:alphaModFix amt="15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8979164-B6FD-8454-3372-8960845138C9}"/>
              </a:ext>
            </a:extLst>
          </p:cNvPr>
          <p:cNvSpPr txBox="1"/>
          <p:nvPr/>
        </p:nvSpPr>
        <p:spPr>
          <a:xfrm>
            <a:off x="1520190" y="130936"/>
            <a:ext cx="9151620" cy="577081"/>
          </a:xfrm>
          <a:prstGeom prst="rect">
            <a:avLst/>
          </a:prstGeom>
          <a:noFill/>
        </p:spPr>
        <p:txBody>
          <a:bodyPr wrap="square">
            <a:spAutoFit/>
          </a:bodyPr>
          <a:lstStyle/>
          <a:p>
            <a:pPr algn="ctr">
              <a:lnSpc>
                <a:spcPct val="90000"/>
              </a:lnSpc>
              <a:spcBef>
                <a:spcPct val="0"/>
              </a:spcBef>
              <a:spcAft>
                <a:spcPts val="600"/>
              </a:spcAft>
            </a:pPr>
            <a:r>
              <a:rPr lang="en-US" sz="3500" b="1" i="0" u="sng">
                <a:solidFill>
                  <a:srgbClr val="222222"/>
                </a:solidFill>
                <a:effectLst/>
                <a:latin typeface="Times New Roman" panose="02020603050405020304" pitchFamily="18" charset="0"/>
                <a:cs typeface="Times New Roman" panose="02020603050405020304" pitchFamily="18" charset="0"/>
              </a:rPr>
              <a:t>Relevance of the Problem </a:t>
            </a:r>
            <a:r>
              <a:rPr lang="en-US" sz="3500" b="1" u="sng">
                <a:solidFill>
                  <a:srgbClr val="222222"/>
                </a:solidFill>
                <a:latin typeface="Times New Roman" panose="02020603050405020304" pitchFamily="18" charset="0"/>
                <a:cs typeface="Times New Roman" panose="02020603050405020304" pitchFamily="18" charset="0"/>
              </a:rPr>
              <a:t>S</a:t>
            </a:r>
            <a:r>
              <a:rPr lang="en-US" sz="3500" b="1" i="0" u="sng">
                <a:solidFill>
                  <a:srgbClr val="222222"/>
                </a:solidFill>
                <a:effectLst/>
                <a:latin typeface="Times New Roman" panose="02020603050405020304" pitchFamily="18" charset="0"/>
                <a:cs typeface="Times New Roman" panose="02020603050405020304" pitchFamily="18" charset="0"/>
              </a:rPr>
              <a:t>tatement w.r.t SDG</a:t>
            </a:r>
            <a:endParaRPr lang="en-US" sz="3500" b="1" u="sng" kern="1200" dirty="0">
              <a:solidFill>
                <a:schemeClr val="tx1"/>
              </a:solidFill>
              <a:latin typeface="Times New Roman" panose="02020603050405020304" pitchFamily="18" charset="0"/>
              <a:ea typeface="+mj-ea"/>
              <a:cs typeface="Times New Roman" panose="02020603050405020304" pitchFamily="18" charset="0"/>
            </a:endParaRPr>
          </a:p>
        </p:txBody>
      </p:sp>
      <p:sp>
        <p:nvSpPr>
          <p:cNvPr id="4" name="Rectangle 1">
            <a:extLst>
              <a:ext uri="{FF2B5EF4-FFF2-40B4-BE49-F238E27FC236}">
                <a16:creationId xmlns:a16="http://schemas.microsoft.com/office/drawing/2014/main" id="{4F6A29EA-EC41-298E-77B7-8005CD04D20C}"/>
              </a:ext>
            </a:extLst>
          </p:cNvPr>
          <p:cNvSpPr>
            <a:spLocks noChangeArrowheads="1"/>
          </p:cNvSpPr>
          <p:nvPr/>
        </p:nvSpPr>
        <p:spPr bwMode="auto">
          <a:xfrm>
            <a:off x="364671" y="1166842"/>
            <a:ext cx="11462657"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SDG 3: Good Health and Well-being: </a:t>
            </a:r>
            <a:r>
              <a:rPr kumimoji="0" lang="en-US" altLang="en-US" sz="1800" b="0" i="0" u="none" strike="noStrike" cap="none" normalizeH="0" baseline="0" dirty="0">
                <a:ln>
                  <a:noFill/>
                </a:ln>
                <a:solidFill>
                  <a:schemeClr val="tx1"/>
                </a:solidFill>
                <a:effectLst/>
                <a:latin typeface="Arial" panose="020B0604020202020204" pitchFamily="34" charset="0"/>
              </a:rPr>
              <a:t>Addressing Alzheimer's Disease (AD) through early diagnosis and progression tracking, as highlighted in our project, directly contributes to SDG 3. AD significantly impacts the health and well-being of older adults, and our predictive models can aid in timely interventions to improve patient outcomes.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SDG 9: Industry, Innovation, and Infrastructure: </a:t>
            </a:r>
            <a:r>
              <a:rPr kumimoji="0" lang="en-US" altLang="en-US" sz="1800" b="0" i="0" u="none" strike="noStrike" cap="none" normalizeH="0" baseline="0" dirty="0">
                <a:ln>
                  <a:noFill/>
                </a:ln>
                <a:solidFill>
                  <a:schemeClr val="tx1"/>
                </a:solidFill>
                <a:effectLst/>
                <a:latin typeface="Arial" panose="020B0604020202020204" pitchFamily="34" charset="0"/>
              </a:rPr>
              <a:t>Our project aligns with SDG 9 by fostering innovation in healthcare through the application of machine learning to medical imaging data. The development of advanced diagnostic tools supports technological progress and infrastructure improvements in healthcare.</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SDG 10: Reduced Inequalities: </a:t>
            </a:r>
            <a:r>
              <a:rPr kumimoji="0" lang="en-US" altLang="en-US" sz="1800" b="0" i="0" u="none" strike="noStrike" cap="none" normalizeH="0" baseline="0" dirty="0">
                <a:ln>
                  <a:noFill/>
                </a:ln>
                <a:solidFill>
                  <a:schemeClr val="tx1"/>
                </a:solidFill>
                <a:effectLst/>
                <a:latin typeface="Arial" panose="020B0604020202020204" pitchFamily="34" charset="0"/>
              </a:rPr>
              <a:t>As AD disproportionately affects aging populations, particularly those with limited access to healthcare, our work aims to reduce inequalities by enabling more accurate and accessible diagnostic methods, regardless of geographical location or socioeconomic status.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Overall Impact: </a:t>
            </a:r>
            <a:r>
              <a:rPr kumimoji="0" lang="en-US" altLang="en-US" sz="1800" b="0" i="0" u="none" strike="noStrike" cap="none" normalizeH="0" baseline="0" dirty="0">
                <a:ln>
                  <a:noFill/>
                </a:ln>
                <a:solidFill>
                  <a:schemeClr val="tx1"/>
                </a:solidFill>
                <a:effectLst/>
                <a:latin typeface="Arial" panose="020B0604020202020204" pitchFamily="34" charset="0"/>
              </a:rPr>
              <a:t>Early and accurate prediction of Alzheimer's progression enhances patient care, reduces the burden on healthcare systems, and supports the development of targeted interventions, all contributing to the broader goals of sustainable development and improved quality of life.</a:t>
            </a:r>
          </a:p>
        </p:txBody>
      </p:sp>
    </p:spTree>
    <p:extLst>
      <p:ext uri="{BB962C8B-B14F-4D97-AF65-F5344CB8AC3E}">
        <p14:creationId xmlns:p14="http://schemas.microsoft.com/office/powerpoint/2010/main" val="1348968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B5ED78C-239D-4910-2B0C-75F7A856E215}"/>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b="0" i="0" u="sng" kern="1200">
                <a:solidFill>
                  <a:srgbClr val="FFFFFF"/>
                </a:solidFill>
                <a:effectLst/>
                <a:latin typeface="+mj-lt"/>
                <a:ea typeface="+mj-ea"/>
                <a:cs typeface="+mj-cs"/>
              </a:rPr>
              <a:t>WORKFLOW MODEL (Data Flow Diagram)</a:t>
            </a:r>
            <a:endParaRPr lang="en-US" sz="2600" u="sng" kern="1200">
              <a:solidFill>
                <a:srgbClr val="FFFFFF"/>
              </a:solidFill>
              <a:latin typeface="+mj-lt"/>
              <a:ea typeface="+mj-ea"/>
              <a:cs typeface="+mj-cs"/>
            </a:endParaRPr>
          </a:p>
        </p:txBody>
      </p:sp>
      <p:pic>
        <p:nvPicPr>
          <p:cNvPr id="6" name="Picture 5">
            <a:extLst>
              <a:ext uri="{FF2B5EF4-FFF2-40B4-BE49-F238E27FC236}">
                <a16:creationId xmlns:a16="http://schemas.microsoft.com/office/drawing/2014/main" id="{3EAF6071-2711-AEEB-4DCF-9322C82396E7}"/>
              </a:ext>
            </a:extLst>
          </p:cNvPr>
          <p:cNvPicPr>
            <a:picLocks noChangeAspect="1"/>
          </p:cNvPicPr>
          <p:nvPr/>
        </p:nvPicPr>
        <p:blipFill rotWithShape="1">
          <a:blip r:embed="rId2">
            <a:extLst>
              <a:ext uri="{28A0092B-C50C-407E-A947-70E740481C1C}">
                <a14:useLocalDpi xmlns:a14="http://schemas.microsoft.com/office/drawing/2010/main" val="0"/>
              </a:ext>
            </a:extLst>
          </a:blip>
          <a:srcRect l="1559"/>
          <a:stretch/>
        </p:blipFill>
        <p:spPr bwMode="auto">
          <a:xfrm>
            <a:off x="3800061" y="1227340"/>
            <a:ext cx="7953526" cy="4403319"/>
          </a:xfrm>
          <a:prstGeom prst="rect">
            <a:avLst/>
          </a:prstGeom>
          <a:extLst>
            <a:ext uri="{53640926-AAD7-44D8-BBD7-CCE9431645EC}">
              <a14:shadowObscured xmlns:a14="http://schemas.microsoft.com/office/drawing/2010/main"/>
            </a:ext>
          </a:extLst>
        </p:spPr>
      </p:pic>
      <p:cxnSp>
        <p:nvCxnSpPr>
          <p:cNvPr id="9" name="Straight Connector 8">
            <a:extLst>
              <a:ext uri="{FF2B5EF4-FFF2-40B4-BE49-F238E27FC236}">
                <a16:creationId xmlns:a16="http://schemas.microsoft.com/office/drawing/2014/main" id="{665E1F02-0618-7413-CE3A-0FC6B6C60DFA}"/>
              </a:ext>
            </a:extLst>
          </p:cNvPr>
          <p:cNvCxnSpPr/>
          <p:nvPr/>
        </p:nvCxnSpPr>
        <p:spPr>
          <a:xfrm>
            <a:off x="7503248" y="5630659"/>
            <a:ext cx="0" cy="122734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33E50767-5428-3051-AEE3-F45D08749447}"/>
              </a:ext>
            </a:extLst>
          </p:cNvPr>
          <p:cNvSpPr txBox="1"/>
          <p:nvPr/>
        </p:nvSpPr>
        <p:spPr>
          <a:xfrm>
            <a:off x="2828353" y="206185"/>
            <a:ext cx="6535294" cy="553998"/>
          </a:xfrm>
          <a:prstGeom prst="rect">
            <a:avLst/>
          </a:prstGeom>
          <a:noFill/>
        </p:spPr>
        <p:txBody>
          <a:bodyPr wrap="square">
            <a:spAutoFit/>
          </a:bodyPr>
          <a:lstStyle/>
          <a:p>
            <a:r>
              <a:rPr lang="en-IN" sz="3000" b="1" i="0" u="sng" dirty="0">
                <a:solidFill>
                  <a:srgbClr val="222222"/>
                </a:solidFill>
                <a:effectLst/>
                <a:latin typeface="Times New Roman" panose="02020603050405020304" pitchFamily="18" charset="0"/>
                <a:cs typeface="Times New Roman" panose="02020603050405020304" pitchFamily="18" charset="0"/>
              </a:rPr>
              <a:t>Proposed System/Architecture/Design</a:t>
            </a:r>
            <a:endParaRPr lang="en-IN" sz="30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7919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F18F3C0-FF56-C0DF-E4DF-1886F4ABF8C4}"/>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4F47C592-1219-F667-93CE-72FE27CA4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509DF8D-8E95-65B1-DDC3-013CC1F808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FC17A34-9A37-5635-59C7-4E02D790C09F}"/>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b="0" i="0" u="sng" kern="1200" dirty="0">
                <a:solidFill>
                  <a:srgbClr val="FFFFFF"/>
                </a:solidFill>
                <a:effectLst/>
                <a:latin typeface="+mj-lt"/>
                <a:ea typeface="+mj-ea"/>
                <a:cs typeface="+mj-cs"/>
              </a:rPr>
              <a:t>WORKFLOW MODEL (Data Flow Diagram)</a:t>
            </a:r>
            <a:endParaRPr lang="en-US" sz="2600" u="sng" kern="1200" dirty="0">
              <a:solidFill>
                <a:srgbClr val="FFFFFF"/>
              </a:solidFill>
              <a:latin typeface="+mj-lt"/>
              <a:ea typeface="+mj-ea"/>
              <a:cs typeface="+mj-cs"/>
            </a:endParaRPr>
          </a:p>
        </p:txBody>
      </p:sp>
      <p:cxnSp>
        <p:nvCxnSpPr>
          <p:cNvPr id="9" name="Straight Connector 8">
            <a:extLst>
              <a:ext uri="{FF2B5EF4-FFF2-40B4-BE49-F238E27FC236}">
                <a16:creationId xmlns:a16="http://schemas.microsoft.com/office/drawing/2014/main" id="{FCDDDC26-5D49-2DB6-7C40-5C23F1B9FBF7}"/>
              </a:ext>
            </a:extLst>
          </p:cNvPr>
          <p:cNvCxnSpPr/>
          <p:nvPr/>
        </p:nvCxnSpPr>
        <p:spPr>
          <a:xfrm>
            <a:off x="7503248" y="-2045"/>
            <a:ext cx="0" cy="122734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7" name="Picture 6" descr="A diagram of a company&#10;&#10;AI-generated content may be incorrect.">
            <a:extLst>
              <a:ext uri="{FF2B5EF4-FFF2-40B4-BE49-F238E27FC236}">
                <a16:creationId xmlns:a16="http://schemas.microsoft.com/office/drawing/2014/main" id="{BD7FE7E5-7BE4-8758-C76A-42CF3E57D627}"/>
              </a:ext>
            </a:extLst>
          </p:cNvPr>
          <p:cNvPicPr>
            <a:picLocks noChangeAspect="1"/>
          </p:cNvPicPr>
          <p:nvPr/>
        </p:nvPicPr>
        <p:blipFill rotWithShape="1">
          <a:blip r:embed="rId2">
            <a:extLst>
              <a:ext uri="{28A0092B-C50C-407E-A947-70E740481C1C}">
                <a14:useLocalDpi xmlns:a14="http://schemas.microsoft.com/office/drawing/2010/main" val="0"/>
              </a:ext>
            </a:extLst>
          </a:blip>
          <a:srcRect l="892"/>
          <a:stretch/>
        </p:blipFill>
        <p:spPr bwMode="auto">
          <a:xfrm>
            <a:off x="4325114" y="1225295"/>
            <a:ext cx="6885428" cy="514018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61443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7061DB-3027-0529-0458-AF2BFCCDCE0F}"/>
              </a:ext>
            </a:extLst>
          </p:cNvPr>
          <p:cNvSpPr txBox="1"/>
          <p:nvPr/>
        </p:nvSpPr>
        <p:spPr>
          <a:xfrm>
            <a:off x="2223134" y="135374"/>
            <a:ext cx="7862697" cy="646331"/>
          </a:xfrm>
          <a:prstGeom prst="rect">
            <a:avLst/>
          </a:prstGeom>
          <a:noFill/>
        </p:spPr>
        <p:txBody>
          <a:bodyPr wrap="square">
            <a:spAutoFit/>
          </a:bodyPr>
          <a:lstStyle/>
          <a:p>
            <a:pPr algn="ctr"/>
            <a:r>
              <a:rPr lang="en-IN" sz="3600" b="1" i="0" u="sng" dirty="0">
                <a:solidFill>
                  <a:srgbClr val="222222"/>
                </a:solidFill>
                <a:effectLst/>
                <a:latin typeface="Times New Roman" panose="02020603050405020304" pitchFamily="18" charset="0"/>
                <a:cs typeface="Times New Roman" panose="02020603050405020304" pitchFamily="18" charset="0"/>
              </a:rPr>
              <a:t>Analytical and Theoretical Description</a:t>
            </a:r>
            <a:endParaRPr lang="en-IN" sz="3500" b="1" u="sng"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0018909-117B-8C19-73FD-F2DAF34FC7F8}"/>
              </a:ext>
            </a:extLst>
          </p:cNvPr>
          <p:cNvSpPr txBox="1"/>
          <p:nvPr/>
        </p:nvSpPr>
        <p:spPr>
          <a:xfrm>
            <a:off x="304038" y="1170263"/>
            <a:ext cx="11226546" cy="584775"/>
          </a:xfrm>
          <a:prstGeom prst="rect">
            <a:avLst/>
          </a:prstGeom>
          <a:noFill/>
        </p:spPr>
        <p:txBody>
          <a:bodyPr wrap="square">
            <a:spAutoFit/>
          </a:bodyPr>
          <a:lstStyle/>
          <a:p>
            <a:pPr marL="285750" indent="-28575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In this project, it is necessary to provide an end-to-end data science model to determine the level of Alzheimer’s disease. </a:t>
            </a:r>
          </a:p>
          <a:p>
            <a:pPr marL="285750" indent="-28575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Levels are categorized in order from low to high: 0,1,2,3. (these are the progressive levels of Alzheimer’s disease).</a:t>
            </a:r>
            <a:endParaRPr lang="en-IN" sz="16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55B43B2F-55A1-0177-CCCC-95FEE2A15283}"/>
              </a:ext>
            </a:extLst>
          </p:cNvPr>
          <p:cNvSpPr txBox="1"/>
          <p:nvPr/>
        </p:nvSpPr>
        <p:spPr>
          <a:xfrm>
            <a:off x="304038" y="2163556"/>
            <a:ext cx="2512314"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1. Data Understanding </a:t>
            </a:r>
          </a:p>
        </p:txBody>
      </p:sp>
      <p:sp>
        <p:nvSpPr>
          <p:cNvPr id="10" name="TextBox 9">
            <a:extLst>
              <a:ext uri="{FF2B5EF4-FFF2-40B4-BE49-F238E27FC236}">
                <a16:creationId xmlns:a16="http://schemas.microsoft.com/office/drawing/2014/main" id="{856659E9-B372-8BBA-2EED-B5BA302875EB}"/>
              </a:ext>
            </a:extLst>
          </p:cNvPr>
          <p:cNvSpPr txBox="1"/>
          <p:nvPr/>
        </p:nvSpPr>
        <p:spPr>
          <a:xfrm>
            <a:off x="304038" y="2765149"/>
            <a:ext cx="11226546" cy="193899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1.2 Data Short Information:</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dataset is provided by the NACC – Uniform Data Set by the University of Washington. In addition, the Genetic Data Dictionary and Imaging Data Dictionary are used to determine MRI terms. </a:t>
            </a:r>
          </a:p>
          <a:p>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train dataset size should be 70%, the validation dataset size 15% as well as the test size 15%. The target metric will be F1-Score.</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0173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629BFA-7848-0D4E-41B7-A022C2B7D8C4}"/>
              </a:ext>
            </a:extLst>
          </p:cNvPr>
          <p:cNvSpPr txBox="1"/>
          <p:nvPr/>
        </p:nvSpPr>
        <p:spPr>
          <a:xfrm>
            <a:off x="368046" y="350812"/>
            <a:ext cx="11244834" cy="1138773"/>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1.2 Types of Libraries: </a:t>
            </a:r>
          </a:p>
          <a:p>
            <a:endParaRPr lang="en-US"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The code is written in Python and it is aimed to use NumPy, and Pandas libraries in this data analysis part, Matplotlib in the data visualization.</a:t>
            </a:r>
            <a:endParaRPr lang="en-IN" sz="16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6481E98-86AE-2CC2-8425-7134DB96D3F8}"/>
              </a:ext>
            </a:extLst>
          </p:cNvPr>
          <p:cNvSpPr txBox="1"/>
          <p:nvPr/>
        </p:nvSpPr>
        <p:spPr>
          <a:xfrm>
            <a:off x="368046" y="1918454"/>
            <a:ext cx="6224778" cy="1169551"/>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1.3 Data Preprocessing:</a:t>
            </a:r>
          </a:p>
          <a:p>
            <a:endParaRPr lang="en-IN"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The data equals (1354, 186). The first 5 rows of the dataset look like this. </a:t>
            </a:r>
            <a:endParaRPr lang="en-IN" sz="16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B65FCE11-AFE5-5207-491B-A9822B4B1FA1}"/>
              </a:ext>
            </a:extLst>
          </p:cNvPr>
          <p:cNvPicPr>
            <a:picLocks noChangeAspect="1"/>
          </p:cNvPicPr>
          <p:nvPr/>
        </p:nvPicPr>
        <p:blipFill>
          <a:blip r:embed="rId2"/>
          <a:stretch>
            <a:fillRect/>
          </a:stretch>
        </p:blipFill>
        <p:spPr>
          <a:xfrm>
            <a:off x="520901" y="2950208"/>
            <a:ext cx="11150198" cy="2063511"/>
          </a:xfrm>
          <a:prstGeom prst="rect">
            <a:avLst/>
          </a:prstGeom>
          <a:ln>
            <a:solidFill>
              <a:schemeClr val="tx2"/>
            </a:solidFill>
          </a:ln>
        </p:spPr>
      </p:pic>
    </p:spTree>
    <p:extLst>
      <p:ext uri="{BB962C8B-B14F-4D97-AF65-F5344CB8AC3E}">
        <p14:creationId xmlns:p14="http://schemas.microsoft.com/office/powerpoint/2010/main" val="1112901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F92BCB2-0780-2470-FAFD-5DF80B0AC473}"/>
              </a:ext>
            </a:extLst>
          </p:cNvPr>
          <p:cNvSpPr txBox="1"/>
          <p:nvPr/>
        </p:nvSpPr>
        <p:spPr>
          <a:xfrm>
            <a:off x="340614" y="363974"/>
            <a:ext cx="11418570" cy="1138773"/>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1.4 Variable Type and Data Structure Consistency</a:t>
            </a:r>
          </a:p>
          <a:p>
            <a:endParaRPr lang="en-US"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In the model phase, categorical, numerical, cardinal, and nominal columns are determined to approach all kinds of data more accurately. A total of 27 categorical features, 159 numerical features, and 27 nominal features are determined. </a:t>
            </a:r>
            <a:endParaRPr lang="en-IN" sz="16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3B479F7B-346F-7906-3609-A91CB6966FFD}"/>
              </a:ext>
            </a:extLst>
          </p:cNvPr>
          <p:cNvPicPr>
            <a:picLocks noChangeAspect="1"/>
          </p:cNvPicPr>
          <p:nvPr/>
        </p:nvPicPr>
        <p:blipFill>
          <a:blip r:embed="rId2"/>
          <a:stretch>
            <a:fillRect/>
          </a:stretch>
        </p:blipFill>
        <p:spPr>
          <a:xfrm>
            <a:off x="340614" y="1787452"/>
            <a:ext cx="8274558" cy="1211780"/>
          </a:xfrm>
          <a:prstGeom prst="rect">
            <a:avLst/>
          </a:prstGeom>
          <a:ln>
            <a:solidFill>
              <a:schemeClr val="tx2"/>
            </a:solidFill>
          </a:ln>
        </p:spPr>
      </p:pic>
      <p:sp>
        <p:nvSpPr>
          <p:cNvPr id="9" name="TextBox 8">
            <a:extLst>
              <a:ext uri="{FF2B5EF4-FFF2-40B4-BE49-F238E27FC236}">
                <a16:creationId xmlns:a16="http://schemas.microsoft.com/office/drawing/2014/main" id="{8EE43BF4-5F71-33B9-43EF-8B853AB70501}"/>
              </a:ext>
            </a:extLst>
          </p:cNvPr>
          <p:cNvSpPr txBox="1"/>
          <p:nvPr/>
        </p:nvSpPr>
        <p:spPr>
          <a:xfrm>
            <a:off x="502920" y="3596967"/>
            <a:ext cx="5111496" cy="2646878"/>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1.5 Building the Target Variable (Regression or Classification):</a:t>
            </a:r>
          </a:p>
          <a:p>
            <a:r>
              <a:rPr lang="en-US" dirty="0">
                <a:latin typeface="Times New Roman" panose="02020603050405020304" pitchFamily="18" charset="0"/>
                <a:cs typeface="Times New Roman" panose="02020603050405020304" pitchFamily="18" charset="0"/>
              </a:rPr>
              <a:t> </a:t>
            </a:r>
          </a:p>
          <a:p>
            <a:r>
              <a:rPr lang="en-US" sz="1600" dirty="0">
                <a:latin typeface="Times New Roman" panose="02020603050405020304" pitchFamily="18" charset="0"/>
                <a:cs typeface="Times New Roman" panose="02020603050405020304" pitchFamily="18" charset="0"/>
              </a:rPr>
              <a:t>To understand what kind of model should be built, visualization is done to better understand the </a:t>
            </a:r>
            <a:r>
              <a:rPr lang="en-US" sz="1600" b="1" dirty="0">
                <a:latin typeface="Times New Roman" panose="02020603050405020304" pitchFamily="18" charset="0"/>
                <a:cs typeface="Times New Roman" panose="02020603050405020304" pitchFamily="18" charset="0"/>
              </a:rPr>
              <a:t>CDRGLOB </a:t>
            </a:r>
            <a:r>
              <a:rPr lang="en-US" sz="1600" b="1" i="0" dirty="0">
                <a:effectLst/>
                <a:latin typeface="Times New Roman" panose="02020603050405020304" pitchFamily="18" charset="0"/>
                <a:cs typeface="Times New Roman" panose="02020603050405020304" pitchFamily="18" charset="0"/>
              </a:rPr>
              <a:t>Clinical Dementia Rating - Global score (Overall level of cognitive impairment) </a:t>
            </a:r>
            <a:r>
              <a:rPr lang="en-US" sz="1600" dirty="0">
                <a:latin typeface="Times New Roman" panose="02020603050405020304" pitchFamily="18" charset="0"/>
                <a:cs typeface="Times New Roman" panose="02020603050405020304" pitchFamily="18" charset="0"/>
              </a:rPr>
              <a:t>feature, which is determined as the target feature. As a result, it is determined that modeling with classification is required and there is an unbalanced data set. </a:t>
            </a:r>
            <a:endParaRPr lang="en-IN" sz="1600" dirty="0">
              <a:latin typeface="Times New Roman" panose="02020603050405020304" pitchFamily="18" charset="0"/>
              <a:cs typeface="Times New Roman" panose="02020603050405020304" pitchFamily="18" charset="0"/>
            </a:endParaRPr>
          </a:p>
        </p:txBody>
      </p:sp>
      <p:pic>
        <p:nvPicPr>
          <p:cNvPr id="7170" name="Picture 2">
            <a:extLst>
              <a:ext uri="{FF2B5EF4-FFF2-40B4-BE49-F238E27FC236}">
                <a16:creationId xmlns:a16="http://schemas.microsoft.com/office/drawing/2014/main" id="{10CC538E-727D-6560-0730-263A94DA16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1785" y="3681512"/>
            <a:ext cx="5797295" cy="2705404"/>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6D28453E-8855-3922-5E29-4D7B1FA29F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7384" y="1306546"/>
            <a:ext cx="2663381" cy="2122454"/>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255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717D09-FBA7-F283-3F99-FAD571375393}"/>
              </a:ext>
            </a:extLst>
          </p:cNvPr>
          <p:cNvSpPr txBox="1"/>
          <p:nvPr/>
        </p:nvSpPr>
        <p:spPr>
          <a:xfrm>
            <a:off x="313182" y="785142"/>
            <a:ext cx="6094476"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2.1 Exploratory Data Analysis (EDA)</a:t>
            </a:r>
          </a:p>
        </p:txBody>
      </p:sp>
      <p:sp>
        <p:nvSpPr>
          <p:cNvPr id="4" name="TextBox 3">
            <a:extLst>
              <a:ext uri="{FF2B5EF4-FFF2-40B4-BE49-F238E27FC236}">
                <a16:creationId xmlns:a16="http://schemas.microsoft.com/office/drawing/2014/main" id="{0B0F5B38-1B9A-70B2-56B1-B16C8446303D}"/>
              </a:ext>
            </a:extLst>
          </p:cNvPr>
          <p:cNvSpPr txBox="1"/>
          <p:nvPr/>
        </p:nvSpPr>
        <p:spPr>
          <a:xfrm>
            <a:off x="313182" y="1332428"/>
            <a:ext cx="9002268" cy="4555093"/>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2.1.1 Categorical Variables </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 Looking at the gender distribution of the patients in the data, it is observed that the male population was more. </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 More than 87% of patients in the data have the following characteristics: </a:t>
            </a:r>
          </a:p>
          <a:p>
            <a:pPr marL="742950" lvl="1" indent="-285750">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Living alone </a:t>
            </a:r>
          </a:p>
          <a:p>
            <a:pPr marL="742950" lvl="1" indent="-285750">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Using drugs, </a:t>
            </a:r>
          </a:p>
          <a:p>
            <a:pPr marL="742950" lvl="1" indent="-285750">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Alcohol consumption, </a:t>
            </a:r>
          </a:p>
          <a:p>
            <a:pPr marL="742950" lvl="1" indent="-285750">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No history of traumatic brain injury, no diabetes, no focal neurological symptoms </a:t>
            </a:r>
          </a:p>
          <a:p>
            <a:pPr marL="742950" lvl="1" indent="-285750">
              <a:buFont typeface="Wingdings" panose="05000000000000000000" pitchFamily="2" charset="2"/>
              <a:buChar char="§"/>
            </a:pP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 Looking at the relationship between the categorical features and the target feature (CDRGLOB), </a:t>
            </a:r>
          </a:p>
          <a:p>
            <a:r>
              <a:rPr lang="en-US" sz="1600" dirty="0">
                <a:latin typeface="Times New Roman" panose="02020603050405020304" pitchFamily="18" charset="0"/>
                <a:cs typeface="Times New Roman" panose="02020603050405020304" pitchFamily="18" charset="0"/>
              </a:rPr>
              <a:t>the following features are those that cause serious impairment in Alzheimer's disease: </a:t>
            </a:r>
          </a:p>
          <a:p>
            <a:pPr marL="742950" lvl="1" indent="-285750">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Completely dependent </a:t>
            </a:r>
          </a:p>
          <a:p>
            <a:pPr marL="742950" lvl="1" indent="-285750">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Staying in a hospital or nursing home, </a:t>
            </a:r>
          </a:p>
          <a:p>
            <a:pPr marL="742950" lvl="1" indent="-285750">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Eating disorder, increased nighttime behavior, motor disorder, irritability, instability, apathy, anxiety, depression, hallucinations in the last month, </a:t>
            </a:r>
          </a:p>
          <a:p>
            <a:pPr marL="742950" lvl="1" indent="-285750">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Being a drug user </a:t>
            </a:r>
            <a:endParaRPr lang="en-IN"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B5E5E2D-21B9-23EF-1DF5-A3AAC90E383D}"/>
              </a:ext>
            </a:extLst>
          </p:cNvPr>
          <p:cNvPicPr>
            <a:picLocks noChangeAspect="1"/>
          </p:cNvPicPr>
          <p:nvPr/>
        </p:nvPicPr>
        <p:blipFill>
          <a:blip r:embed="rId2"/>
          <a:srcRect r="27836" b="11598"/>
          <a:stretch/>
        </p:blipFill>
        <p:spPr>
          <a:xfrm>
            <a:off x="8691073" y="3609975"/>
            <a:ext cx="3386627" cy="2952750"/>
          </a:xfrm>
          <a:prstGeom prst="rect">
            <a:avLst/>
          </a:prstGeom>
          <a:ln>
            <a:solidFill>
              <a:schemeClr val="tx1"/>
            </a:solidFill>
          </a:ln>
        </p:spPr>
      </p:pic>
      <p:sp>
        <p:nvSpPr>
          <p:cNvPr id="7" name="TextBox 6">
            <a:extLst>
              <a:ext uri="{FF2B5EF4-FFF2-40B4-BE49-F238E27FC236}">
                <a16:creationId xmlns:a16="http://schemas.microsoft.com/office/drawing/2014/main" id="{9DD428D5-AD90-D30A-1AD9-CA1E1455B0F5}"/>
              </a:ext>
            </a:extLst>
          </p:cNvPr>
          <p:cNvSpPr txBox="1"/>
          <p:nvPr/>
        </p:nvSpPr>
        <p:spPr>
          <a:xfrm>
            <a:off x="368046" y="226814"/>
            <a:ext cx="1799082"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2. Data Analysis</a:t>
            </a:r>
          </a:p>
        </p:txBody>
      </p:sp>
    </p:spTree>
    <p:extLst>
      <p:ext uri="{BB962C8B-B14F-4D97-AF65-F5344CB8AC3E}">
        <p14:creationId xmlns:p14="http://schemas.microsoft.com/office/powerpoint/2010/main" val="34708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68B9DD-67D2-487D-E82F-EC127BCD7DF2}"/>
              </a:ext>
            </a:extLst>
          </p:cNvPr>
          <p:cNvSpPr txBox="1"/>
          <p:nvPr/>
        </p:nvSpPr>
        <p:spPr>
          <a:xfrm>
            <a:off x="313182" y="272534"/>
            <a:ext cx="11354562" cy="3108543"/>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2.1.2 Numerical Variables</a:t>
            </a:r>
          </a:p>
          <a:p>
            <a:endParaRPr lang="en-US"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Visualization is done for each numerical feature using a histogram. As a result of this analysis, the following comments are obtained.</a:t>
            </a:r>
          </a:p>
          <a:p>
            <a:r>
              <a:rPr lang="en-US" sz="1600" dirty="0">
                <a:latin typeface="Times New Roman" panose="02020603050405020304" pitchFamily="18" charset="0"/>
                <a:cs typeface="Times New Roman" panose="02020603050405020304" pitchFamily="18" charset="0"/>
              </a:rPr>
              <a:t>Considering the relationship between the numerical features and the target feature (CDRGLOB), the following features are the ones that cause severe impairment in Alzheimer’s disease. </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 Total years of smoking </a:t>
            </a:r>
          </a:p>
          <a:p>
            <a:r>
              <a:rPr lang="en-US" sz="1600" dirty="0">
                <a:latin typeface="Times New Roman" panose="02020603050405020304" pitchFamily="18" charset="0"/>
                <a:cs typeface="Times New Roman" panose="02020603050405020304" pitchFamily="18" charset="0"/>
              </a:rPr>
              <a:t>• Patient’s age at the first visit, </a:t>
            </a:r>
          </a:p>
          <a:p>
            <a:r>
              <a:rPr lang="en-IN" sz="1600" dirty="0">
                <a:latin typeface="Times New Roman" panose="02020603050405020304" pitchFamily="18" charset="0"/>
                <a:cs typeface="Times New Roman" panose="02020603050405020304" pitchFamily="18" charset="0"/>
              </a:rPr>
              <a:t>• Total brain white matter hyperintense volume^1</a:t>
            </a:r>
          </a:p>
          <a:p>
            <a:r>
              <a:rPr lang="en-IN" sz="1600" dirty="0">
                <a:latin typeface="Times New Roman" panose="02020603050405020304" pitchFamily="18" charset="0"/>
                <a:cs typeface="Times New Roman" panose="02020603050405020304" pitchFamily="18" charset="0"/>
              </a:rPr>
              <a:t>• Total cerebrospinal fluid volume^2</a:t>
            </a:r>
          </a:p>
          <a:p>
            <a:r>
              <a:rPr lang="en-IN" sz="1600" dirty="0">
                <a:latin typeface="Times New Roman" panose="02020603050405020304" pitchFamily="18" charset="0"/>
                <a:cs typeface="Times New Roman" panose="02020603050405020304" pitchFamily="18" charset="0"/>
              </a:rPr>
              <a:t>• Segmented left / right lateral ventricle volume (cc)^3 </a:t>
            </a:r>
          </a:p>
          <a:p>
            <a:r>
              <a:rPr lang="en-IN" sz="1600" dirty="0">
                <a:latin typeface="Times New Roman" panose="02020603050405020304" pitchFamily="18" charset="0"/>
                <a:cs typeface="Times New Roman" panose="02020603050405020304" pitchFamily="18" charset="0"/>
              </a:rPr>
              <a:t>• Segmented total third ventricle volume (cc) </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4200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57E74B-C4B7-349C-A359-17DAE0D837FA}"/>
              </a:ext>
            </a:extLst>
          </p:cNvPr>
          <p:cNvSpPr txBox="1"/>
          <p:nvPr/>
        </p:nvSpPr>
        <p:spPr>
          <a:xfrm>
            <a:off x="368046" y="290822"/>
            <a:ext cx="11135106" cy="1631216"/>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2.2 Confirmatory Data Analysis (CDA)</a:t>
            </a:r>
          </a:p>
          <a:p>
            <a:endParaRPr lang="en-US"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ea typeface="Tahoma" panose="020B0604030504040204" pitchFamily="34" charset="0"/>
                <a:cs typeface="Times New Roman" panose="02020603050405020304" pitchFamily="18" charset="0"/>
              </a:rPr>
              <a:t>2.2.1 Chi-Square test for Nominal Features: </a:t>
            </a:r>
            <a:r>
              <a:rPr lang="en-US" sz="1600" dirty="0">
                <a:latin typeface="Times New Roman" panose="02020603050405020304" pitchFamily="18" charset="0"/>
                <a:ea typeface="Tahoma" panose="020B0604030504040204" pitchFamily="34" charset="0"/>
                <a:cs typeface="Times New Roman" panose="02020603050405020304" pitchFamily="18" charset="0"/>
              </a:rPr>
              <a:t>Chi-Square test is performed on all nominal properties to see if there is a high correlation. </a:t>
            </a:r>
          </a:p>
          <a:p>
            <a:r>
              <a:rPr lang="en-US" sz="1600" dirty="0">
                <a:latin typeface="Times New Roman" panose="02020603050405020304" pitchFamily="18" charset="0"/>
                <a:ea typeface="Tahoma" panose="020B0604030504040204" pitchFamily="34" charset="0"/>
                <a:cs typeface="Times New Roman" panose="02020603050405020304" pitchFamily="18" charset="0"/>
              </a:rPr>
              <a:t>In conclusion, since all other features except ANYMEDS have p values &lt;0.05, it can be concluded that these features are related to the CDRGLOB target and should be included in your model for training.</a:t>
            </a:r>
            <a:endParaRPr lang="en-IN" sz="1600"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7A736EFD-3F11-514A-50F0-CF429DEE33C1}"/>
              </a:ext>
            </a:extLst>
          </p:cNvPr>
          <p:cNvPicPr>
            <a:picLocks noChangeAspect="1"/>
          </p:cNvPicPr>
          <p:nvPr/>
        </p:nvPicPr>
        <p:blipFill>
          <a:blip r:embed="rId2"/>
          <a:stretch>
            <a:fillRect/>
          </a:stretch>
        </p:blipFill>
        <p:spPr>
          <a:xfrm>
            <a:off x="609794" y="2093976"/>
            <a:ext cx="5200535" cy="4515808"/>
          </a:xfrm>
          <a:prstGeom prst="rect">
            <a:avLst/>
          </a:prstGeom>
          <a:ln>
            <a:solidFill>
              <a:schemeClr val="tx1"/>
            </a:solidFill>
          </a:ln>
        </p:spPr>
      </p:pic>
      <p:pic>
        <p:nvPicPr>
          <p:cNvPr id="4" name="Picture 3">
            <a:extLst>
              <a:ext uri="{FF2B5EF4-FFF2-40B4-BE49-F238E27FC236}">
                <a16:creationId xmlns:a16="http://schemas.microsoft.com/office/drawing/2014/main" id="{9A834433-87B8-D612-F9AB-7CFC85A3973A}"/>
              </a:ext>
            </a:extLst>
          </p:cNvPr>
          <p:cNvPicPr>
            <a:picLocks noChangeAspect="1"/>
          </p:cNvPicPr>
          <p:nvPr/>
        </p:nvPicPr>
        <p:blipFill>
          <a:blip r:embed="rId3"/>
          <a:stretch>
            <a:fillRect/>
          </a:stretch>
        </p:blipFill>
        <p:spPr>
          <a:xfrm>
            <a:off x="6381672" y="1882430"/>
            <a:ext cx="5442282" cy="4684748"/>
          </a:xfrm>
          <a:prstGeom prst="rect">
            <a:avLst/>
          </a:prstGeom>
          <a:ln>
            <a:solidFill>
              <a:schemeClr val="tx1"/>
            </a:solidFill>
          </a:ln>
        </p:spPr>
      </p:pic>
    </p:spTree>
    <p:extLst>
      <p:ext uri="{BB962C8B-B14F-4D97-AF65-F5344CB8AC3E}">
        <p14:creationId xmlns:p14="http://schemas.microsoft.com/office/powerpoint/2010/main" val="1644718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6843C8-4D9A-CB56-464E-56A698BA740C}"/>
              </a:ext>
            </a:extLst>
          </p:cNvPr>
          <p:cNvSpPr txBox="1"/>
          <p:nvPr/>
        </p:nvSpPr>
        <p:spPr>
          <a:xfrm>
            <a:off x="377190" y="409462"/>
            <a:ext cx="11327130" cy="1077218"/>
          </a:xfrm>
          <a:prstGeom prst="rect">
            <a:avLst/>
          </a:prstGeom>
          <a:noFill/>
        </p:spPr>
        <p:txBody>
          <a:bodyPr wrap="square">
            <a:spAutoFit/>
          </a:bodyPr>
          <a:lstStyle/>
          <a:p>
            <a:r>
              <a:rPr lang="en-US" sz="1600" b="1" dirty="0">
                <a:latin typeface="Times New Roman" panose="02020603050405020304" pitchFamily="18" charset="0"/>
                <a:cs typeface="Times New Roman" panose="02020603050405020304" pitchFamily="18" charset="0"/>
              </a:rPr>
              <a:t>2.2.2 ANOVA Test for Numerical Features: </a:t>
            </a:r>
            <a:r>
              <a:rPr lang="en-US" sz="1600" dirty="0">
                <a:latin typeface="Times New Roman" panose="02020603050405020304" pitchFamily="18" charset="0"/>
                <a:cs typeface="Times New Roman" panose="02020603050405020304" pitchFamily="18" charset="0"/>
              </a:rPr>
              <a:t>The significance value is accepted as 0.05. If the p-value &lt; 0.05, we assume that there are significant differences in the mean of the groups formed by each level of the categorical data. That is, we reject the NULL hypothesis. </a:t>
            </a:r>
          </a:p>
          <a:p>
            <a:r>
              <a:rPr lang="en-US" sz="1600" dirty="0">
                <a:latin typeface="Times New Roman" panose="02020603050405020304" pitchFamily="18" charset="0"/>
                <a:cs typeface="Times New Roman" panose="02020603050405020304" pitchFamily="18" charset="0"/>
              </a:rPr>
              <a:t>In this case, it can be concluded that the numerical features of SMOKYRS, NACCICV, LPARSOPM should not be included in the model since their p value is greater than 0.05. Hence, we delete these columns from dataset for further modeling.</a:t>
            </a:r>
            <a:endParaRPr lang="en-IN"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7ACB8FA-0A37-444E-0C07-D1E87C0CC73C}"/>
              </a:ext>
            </a:extLst>
          </p:cNvPr>
          <p:cNvPicPr>
            <a:picLocks noChangeAspect="1"/>
          </p:cNvPicPr>
          <p:nvPr/>
        </p:nvPicPr>
        <p:blipFill>
          <a:blip r:embed="rId2"/>
          <a:stretch>
            <a:fillRect/>
          </a:stretch>
        </p:blipFill>
        <p:spPr>
          <a:xfrm>
            <a:off x="452009" y="2152418"/>
            <a:ext cx="5779825" cy="3910452"/>
          </a:xfrm>
          <a:prstGeom prst="rect">
            <a:avLst/>
          </a:prstGeom>
          <a:ln>
            <a:solidFill>
              <a:schemeClr val="tx1"/>
            </a:solidFill>
          </a:ln>
        </p:spPr>
      </p:pic>
      <p:pic>
        <p:nvPicPr>
          <p:cNvPr id="7" name="Picture 6">
            <a:extLst>
              <a:ext uri="{FF2B5EF4-FFF2-40B4-BE49-F238E27FC236}">
                <a16:creationId xmlns:a16="http://schemas.microsoft.com/office/drawing/2014/main" id="{DA23ABBF-F479-33B1-C2A4-BA08D20964BA}"/>
              </a:ext>
            </a:extLst>
          </p:cNvPr>
          <p:cNvPicPr>
            <a:picLocks noChangeAspect="1"/>
          </p:cNvPicPr>
          <p:nvPr/>
        </p:nvPicPr>
        <p:blipFill>
          <a:blip r:embed="rId3"/>
          <a:stretch>
            <a:fillRect/>
          </a:stretch>
        </p:blipFill>
        <p:spPr>
          <a:xfrm>
            <a:off x="7251966" y="2152418"/>
            <a:ext cx="3905231" cy="3910452"/>
          </a:xfrm>
          <a:prstGeom prst="rect">
            <a:avLst/>
          </a:prstGeom>
          <a:ln>
            <a:solidFill>
              <a:schemeClr val="tx1"/>
            </a:solidFill>
          </a:ln>
        </p:spPr>
      </p:pic>
    </p:spTree>
    <p:extLst>
      <p:ext uri="{BB962C8B-B14F-4D97-AF65-F5344CB8AC3E}">
        <p14:creationId xmlns:p14="http://schemas.microsoft.com/office/powerpoint/2010/main" val="564650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AA03EDC-7067-4DFF-B672-541D016AA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EBF3E39-B0BE-496A-8604-9007470FF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654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D15F3D-8758-3F7F-50DE-29E8B1642115}"/>
              </a:ext>
            </a:extLst>
          </p:cNvPr>
          <p:cNvSpPr>
            <a:spLocks noGrp="1"/>
          </p:cNvSpPr>
          <p:nvPr>
            <p:ph type="title"/>
          </p:nvPr>
        </p:nvSpPr>
        <p:spPr>
          <a:xfrm>
            <a:off x="871442" y="476853"/>
            <a:ext cx="4353116" cy="1027405"/>
          </a:xfrm>
        </p:spPr>
        <p:txBody>
          <a:bodyPr vert="horz" lIns="91440" tIns="45720" rIns="91440" bIns="45720" rtlCol="0" anchor="b">
            <a:normAutofit fontScale="90000"/>
          </a:bodyPr>
          <a:lstStyle/>
          <a:p>
            <a:pPr algn="ctr"/>
            <a:r>
              <a:rPr lang="en-US" sz="3500" kern="1200" dirty="0">
                <a:latin typeface="Times New Roman" panose="02020603050405020304" pitchFamily="18" charset="0"/>
                <a:cs typeface="Times New Roman" panose="02020603050405020304" pitchFamily="18" charset="0"/>
              </a:rPr>
              <a:t>What Is </a:t>
            </a:r>
            <a:r>
              <a:rPr lang="en-US" sz="3500" i="0" kern="1200" dirty="0">
                <a:effectLst/>
                <a:latin typeface="Times New Roman" panose="02020603050405020304" pitchFamily="18" charset="0"/>
                <a:cs typeface="Times New Roman" panose="02020603050405020304" pitchFamily="18" charset="0"/>
              </a:rPr>
              <a:t>Alzheimer’s Disease?</a:t>
            </a:r>
            <a:endParaRPr lang="en-US" sz="3500" kern="12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B02AE36-3B81-5BA7-9F57-F308CB52203A}"/>
              </a:ext>
            </a:extLst>
          </p:cNvPr>
          <p:cNvSpPr txBox="1"/>
          <p:nvPr/>
        </p:nvSpPr>
        <p:spPr>
          <a:xfrm>
            <a:off x="215348" y="1831112"/>
            <a:ext cx="5665304" cy="3770434"/>
          </a:xfrm>
          <a:prstGeom prst="rect">
            <a:avLst/>
          </a:prstGeom>
        </p:spPr>
        <p:txBody>
          <a:bodyPr vert="horz" lIns="91440" tIns="45720" rIns="91440" bIns="45720" rtlCol="0" anchor="t">
            <a:noAutofit/>
          </a:bodyPr>
          <a:lstStyle/>
          <a:p>
            <a:pPr indent="-228600">
              <a:lnSpc>
                <a:spcPct val="90000"/>
              </a:lnSpc>
              <a:spcAft>
                <a:spcPts val="600"/>
              </a:spcAft>
              <a:buFont typeface="Arial" panose="020B0604020202020204" pitchFamily="34" charset="0"/>
              <a:buChar char="•"/>
            </a:pPr>
            <a:r>
              <a:rPr lang="en-US" b="1" i="0" dirty="0">
                <a:effectLst/>
                <a:latin typeface="Times New Roman" panose="02020603050405020304" pitchFamily="18" charset="0"/>
                <a:cs typeface="Times New Roman" panose="02020603050405020304" pitchFamily="18" charset="0"/>
              </a:rPr>
              <a:t>Alzheimer’s disease</a:t>
            </a:r>
            <a:r>
              <a:rPr lang="en-US" b="0" i="0" dirty="0">
                <a:effectLst/>
                <a:latin typeface="Times New Roman" panose="02020603050405020304" pitchFamily="18" charset="0"/>
                <a:cs typeface="Times New Roman" panose="02020603050405020304" pitchFamily="18" charset="0"/>
              </a:rPr>
              <a:t> is a brain disorder that slowly destroys memory and thinking skills. People with Alzheimer’s also experience changes in behavior and personality.</a:t>
            </a:r>
          </a:p>
          <a:p>
            <a:pPr indent="-228600">
              <a:lnSpc>
                <a:spcPct val="90000"/>
              </a:lnSpc>
              <a:spcAft>
                <a:spcPts val="600"/>
              </a:spcAft>
              <a:buFont typeface="Arial" panose="020B0604020202020204" pitchFamily="34" charset="0"/>
              <a:buChar char="•"/>
            </a:pPr>
            <a:endParaRPr lang="en-US" b="0" i="0" dirty="0">
              <a:effectLst/>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The symptoms of Alzheimer’s disease — changes in thinking, remembering, reasoning, and behavior — are known as </a:t>
            </a:r>
            <a:r>
              <a:rPr lang="en-US" b="1" i="0"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dementia</a:t>
            </a:r>
            <a:r>
              <a:rPr lang="en-US" b="0" i="0" dirty="0">
                <a:effectLst/>
                <a:latin typeface="Times New Roman" panose="02020603050405020304" pitchFamily="18" charset="0"/>
                <a:cs typeface="Times New Roman" panose="02020603050405020304" pitchFamily="18" charset="0"/>
              </a:rPr>
              <a:t>. Other diseases and conditions can also cause dementia, with Alzheimer’s being the most common cause of dementia in </a:t>
            </a:r>
            <a:r>
              <a:rPr lang="en-US" b="1" i="0" dirty="0">
                <a:effectLst/>
                <a:latin typeface="Times New Roman" panose="02020603050405020304" pitchFamily="18" charset="0"/>
                <a:cs typeface="Times New Roman" panose="02020603050405020304" pitchFamily="18" charset="0"/>
              </a:rPr>
              <a:t>older adults</a:t>
            </a:r>
            <a:r>
              <a:rPr lang="en-US" b="0" i="0" dirty="0">
                <a:effectLst/>
                <a:latin typeface="Times New Roman" panose="02020603050405020304" pitchFamily="18" charset="0"/>
                <a:cs typeface="Times New Roman" panose="02020603050405020304" pitchFamily="18" charset="0"/>
              </a:rPr>
              <a:t>.</a:t>
            </a:r>
          </a:p>
          <a:p>
            <a:pPr indent="-228600">
              <a:lnSpc>
                <a:spcPct val="90000"/>
              </a:lnSpc>
              <a:spcAft>
                <a:spcPts val="600"/>
              </a:spcAf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Alzheimer’s disease is </a:t>
            </a:r>
            <a:r>
              <a:rPr lang="en-US" b="1" i="0" dirty="0">
                <a:effectLst/>
                <a:latin typeface="Times New Roman" panose="02020603050405020304" pitchFamily="18" charset="0"/>
                <a:cs typeface="Times New Roman" panose="02020603050405020304" pitchFamily="18" charset="0"/>
              </a:rPr>
              <a:t>not a normal part of aging</a:t>
            </a:r>
            <a:r>
              <a:rPr lang="en-US" b="0" i="0" dirty="0">
                <a:effectLst/>
                <a:latin typeface="Times New Roman" panose="02020603050405020304" pitchFamily="18" charset="0"/>
                <a:cs typeface="Times New Roman" panose="02020603050405020304" pitchFamily="18" charset="0"/>
              </a:rPr>
              <a:t>. It’s the result of complex changes in the brain that start with years before symptoms appear and lead to the loss of brain cells and their connections.</a:t>
            </a:r>
            <a:endParaRPr lang="en-US" dirty="0">
              <a:latin typeface="Times New Roman" panose="02020603050405020304" pitchFamily="18" charset="0"/>
              <a:cs typeface="Times New Roman" panose="02020603050405020304" pitchFamily="18" charset="0"/>
            </a:endParaRPr>
          </a:p>
        </p:txBody>
      </p:sp>
      <p:pic>
        <p:nvPicPr>
          <p:cNvPr id="9" name="Picture 8" descr="An old person sitting in a chair&#10;&#10;AI-generated content may be incorrect.">
            <a:extLst>
              <a:ext uri="{FF2B5EF4-FFF2-40B4-BE49-F238E27FC236}">
                <a16:creationId xmlns:a16="http://schemas.microsoft.com/office/drawing/2014/main" id="{B18473D6-0D16-2D26-5AF5-F545CE107487}"/>
              </a:ext>
            </a:extLst>
          </p:cNvPr>
          <p:cNvPicPr>
            <a:picLocks noChangeAspect="1"/>
          </p:cNvPicPr>
          <p:nvPr/>
        </p:nvPicPr>
        <p:blipFill>
          <a:blip r:embed="rId3">
            <a:extLst>
              <a:ext uri="{28A0092B-C50C-407E-A947-70E740481C1C}">
                <a14:useLocalDpi xmlns:a14="http://schemas.microsoft.com/office/drawing/2010/main" val="0"/>
              </a:ext>
            </a:extLst>
          </a:blip>
          <a:srcRect l="19952" t="37391" r="19034"/>
          <a:stretch/>
        </p:blipFill>
        <p:spPr>
          <a:xfrm>
            <a:off x="6781801" y="990556"/>
            <a:ext cx="4797056" cy="4922459"/>
          </a:xfrm>
          <a:prstGeom prst="rect">
            <a:avLst/>
          </a:prstGeom>
          <a:effectLst>
            <a:innerShdw blurRad="114300">
              <a:prstClr val="black"/>
            </a:innerShdw>
          </a:effectLst>
        </p:spPr>
      </p:pic>
    </p:spTree>
    <p:extLst>
      <p:ext uri="{BB962C8B-B14F-4D97-AF65-F5344CB8AC3E}">
        <p14:creationId xmlns:p14="http://schemas.microsoft.com/office/powerpoint/2010/main" val="34464765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D818AC-097D-884B-1836-1F48799CCF12}"/>
              </a:ext>
            </a:extLst>
          </p:cNvPr>
          <p:cNvSpPr txBox="1"/>
          <p:nvPr/>
        </p:nvSpPr>
        <p:spPr>
          <a:xfrm>
            <a:off x="368046" y="226814"/>
            <a:ext cx="1799082" cy="430887"/>
          </a:xfrm>
          <a:prstGeom prst="rect">
            <a:avLst/>
          </a:prstGeom>
          <a:noFill/>
        </p:spPr>
        <p:txBody>
          <a:bodyPr wrap="square">
            <a:spAutoFit/>
          </a:bodyPr>
          <a:lstStyle/>
          <a:p>
            <a:r>
              <a:rPr lang="en-IN" sz="2200" b="1" dirty="0">
                <a:latin typeface="Times New Roman" panose="02020603050405020304" pitchFamily="18" charset="0"/>
                <a:cs typeface="Times New Roman" panose="02020603050405020304" pitchFamily="18" charset="0"/>
              </a:rPr>
              <a:t>3. </a:t>
            </a:r>
            <a:r>
              <a:rPr lang="en-IN" sz="2200" b="1" dirty="0" err="1">
                <a:latin typeface="Times New Roman" panose="02020603050405020304" pitchFamily="18" charset="0"/>
                <a:cs typeface="Times New Roman" panose="02020603050405020304" pitchFamily="18" charset="0"/>
              </a:rPr>
              <a:t>Modeling</a:t>
            </a:r>
            <a:endParaRPr lang="en-IN" sz="22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ACEB934-C0EE-BA12-29B8-6AB954039CB4}"/>
              </a:ext>
            </a:extLst>
          </p:cNvPr>
          <p:cNvSpPr txBox="1"/>
          <p:nvPr/>
        </p:nvSpPr>
        <p:spPr>
          <a:xfrm>
            <a:off x="368046" y="949163"/>
            <a:ext cx="6094476" cy="281103"/>
          </a:xfrm>
          <a:prstGeom prst="rect">
            <a:avLst/>
          </a:prstGeom>
          <a:noFill/>
        </p:spPr>
        <p:txBody>
          <a:bodyPr wrap="square">
            <a:spAutoFit/>
          </a:bodyPr>
          <a:lstStyle/>
          <a:p>
            <a:pPr>
              <a:lnSpc>
                <a:spcPts val="1425"/>
              </a:lnSpc>
            </a:pPr>
            <a:r>
              <a:rPr lang="en-IN" b="1" dirty="0">
                <a:effectLst/>
                <a:latin typeface="Times New Roman" panose="02020603050405020304" pitchFamily="18" charset="0"/>
                <a:cs typeface="Times New Roman" panose="02020603050405020304" pitchFamily="18" charset="0"/>
              </a:rPr>
              <a:t>3.1 Logistic Regression Classifier</a:t>
            </a:r>
          </a:p>
        </p:txBody>
      </p:sp>
      <p:pic>
        <p:nvPicPr>
          <p:cNvPr id="6" name="Picture 5">
            <a:extLst>
              <a:ext uri="{FF2B5EF4-FFF2-40B4-BE49-F238E27FC236}">
                <a16:creationId xmlns:a16="http://schemas.microsoft.com/office/drawing/2014/main" id="{5E2FF5DB-238D-E936-9695-F017ED78B2FB}"/>
              </a:ext>
            </a:extLst>
          </p:cNvPr>
          <p:cNvPicPr>
            <a:picLocks noChangeAspect="1"/>
          </p:cNvPicPr>
          <p:nvPr/>
        </p:nvPicPr>
        <p:blipFill>
          <a:blip r:embed="rId2"/>
          <a:stretch>
            <a:fillRect/>
          </a:stretch>
        </p:blipFill>
        <p:spPr>
          <a:xfrm>
            <a:off x="6336792" y="2293830"/>
            <a:ext cx="5328665" cy="4462830"/>
          </a:xfrm>
          <a:prstGeom prst="rect">
            <a:avLst/>
          </a:prstGeom>
          <a:ln>
            <a:solidFill>
              <a:schemeClr val="tx1"/>
            </a:solidFill>
          </a:ln>
        </p:spPr>
      </p:pic>
      <p:pic>
        <p:nvPicPr>
          <p:cNvPr id="8" name="Picture 7">
            <a:extLst>
              <a:ext uri="{FF2B5EF4-FFF2-40B4-BE49-F238E27FC236}">
                <a16:creationId xmlns:a16="http://schemas.microsoft.com/office/drawing/2014/main" id="{B64B97B6-EA07-B764-6880-02F256AF68E2}"/>
              </a:ext>
            </a:extLst>
          </p:cNvPr>
          <p:cNvPicPr>
            <a:picLocks noChangeAspect="1"/>
          </p:cNvPicPr>
          <p:nvPr/>
        </p:nvPicPr>
        <p:blipFill>
          <a:blip r:embed="rId3"/>
          <a:stretch>
            <a:fillRect/>
          </a:stretch>
        </p:blipFill>
        <p:spPr>
          <a:xfrm>
            <a:off x="740712" y="3547872"/>
            <a:ext cx="4834841" cy="1547149"/>
          </a:xfrm>
          <a:prstGeom prst="rect">
            <a:avLst/>
          </a:prstGeom>
          <a:ln>
            <a:solidFill>
              <a:schemeClr val="tx1"/>
            </a:solidFill>
          </a:ln>
        </p:spPr>
      </p:pic>
      <p:sp>
        <p:nvSpPr>
          <p:cNvPr id="10" name="TextBox 9">
            <a:extLst>
              <a:ext uri="{FF2B5EF4-FFF2-40B4-BE49-F238E27FC236}">
                <a16:creationId xmlns:a16="http://schemas.microsoft.com/office/drawing/2014/main" id="{7122543C-DF20-9589-4666-B6BDCC2B8144}"/>
              </a:ext>
            </a:extLst>
          </p:cNvPr>
          <p:cNvSpPr txBox="1"/>
          <p:nvPr/>
        </p:nvSpPr>
        <p:spPr>
          <a:xfrm>
            <a:off x="368046" y="1322294"/>
            <a:ext cx="11684460" cy="1200329"/>
          </a:xfrm>
          <a:prstGeom prst="rect">
            <a:avLst/>
          </a:prstGeom>
          <a:noFill/>
        </p:spPr>
        <p:txBody>
          <a:bodyPr wrap="square">
            <a:spAutoFit/>
          </a:bodyPr>
          <a:lstStyle/>
          <a:p>
            <a:r>
              <a:rPr lang="en-US" dirty="0"/>
              <a:t>The model achieved a </a:t>
            </a:r>
            <a:r>
              <a:rPr lang="en-US" b="1" dirty="0"/>
              <a:t>validation accuracy of 61.99%</a:t>
            </a:r>
            <a:r>
              <a:rPr lang="en-US" dirty="0"/>
              <a:t> and </a:t>
            </a:r>
            <a:r>
              <a:rPr lang="en-US" b="1" dirty="0"/>
              <a:t>test accuracy of 69.12%</a:t>
            </a:r>
            <a:r>
              <a:rPr lang="en-US" dirty="0"/>
              <a:t>. The classification report indicates </a:t>
            </a:r>
            <a:r>
              <a:rPr lang="en-US" b="1" dirty="0"/>
              <a:t>moderate class imbalance</a:t>
            </a:r>
            <a:r>
              <a:rPr lang="en-US" dirty="0"/>
              <a:t>, with varying precision and recall across classes—particularly low for classes 2 and 3. The overall macro and weighted F1-scores are around </a:t>
            </a:r>
            <a:r>
              <a:rPr lang="en-US" b="1" dirty="0"/>
              <a:t>0.48 and 0.62</a:t>
            </a:r>
            <a:r>
              <a:rPr lang="en-US" dirty="0"/>
              <a:t>, respectively, reflecting moderate performance.</a:t>
            </a:r>
            <a:endParaRPr lang="en-IN" dirty="0"/>
          </a:p>
        </p:txBody>
      </p:sp>
    </p:spTree>
    <p:extLst>
      <p:ext uri="{BB962C8B-B14F-4D97-AF65-F5344CB8AC3E}">
        <p14:creationId xmlns:p14="http://schemas.microsoft.com/office/powerpoint/2010/main" val="37025699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1AD83B-3A77-8778-21F1-43976A0AD1D2}"/>
              </a:ext>
            </a:extLst>
          </p:cNvPr>
          <p:cNvSpPr txBox="1"/>
          <p:nvPr/>
        </p:nvSpPr>
        <p:spPr>
          <a:xfrm>
            <a:off x="240030" y="353225"/>
            <a:ext cx="6094476" cy="281103"/>
          </a:xfrm>
          <a:prstGeom prst="rect">
            <a:avLst/>
          </a:prstGeom>
          <a:noFill/>
        </p:spPr>
        <p:txBody>
          <a:bodyPr wrap="square">
            <a:spAutoFit/>
          </a:bodyPr>
          <a:lstStyle/>
          <a:p>
            <a:pPr>
              <a:lnSpc>
                <a:spcPts val="1425"/>
              </a:lnSpc>
            </a:pPr>
            <a:r>
              <a:rPr lang="en-IN" b="1" dirty="0">
                <a:effectLst/>
                <a:latin typeface="Times New Roman" panose="02020603050405020304" pitchFamily="18" charset="0"/>
                <a:cs typeface="Times New Roman" panose="02020603050405020304" pitchFamily="18" charset="0"/>
              </a:rPr>
              <a:t>3.2 Random Forest Classifier</a:t>
            </a:r>
          </a:p>
        </p:txBody>
      </p:sp>
      <p:pic>
        <p:nvPicPr>
          <p:cNvPr id="4098" name="Picture 2" descr="Uploaded image">
            <a:extLst>
              <a:ext uri="{FF2B5EF4-FFF2-40B4-BE49-F238E27FC236}">
                <a16:creationId xmlns:a16="http://schemas.microsoft.com/office/drawing/2014/main" id="{7CBC82B5-817A-F7CA-7844-64C6229F35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558" y="2064260"/>
            <a:ext cx="6787896" cy="43646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DB4457-3BD9-D547-EF1E-CF0670298C61}"/>
              </a:ext>
            </a:extLst>
          </p:cNvPr>
          <p:cNvSpPr txBox="1"/>
          <p:nvPr/>
        </p:nvSpPr>
        <p:spPr>
          <a:xfrm>
            <a:off x="240030" y="841909"/>
            <a:ext cx="11714226" cy="923330"/>
          </a:xfrm>
          <a:prstGeom prst="rect">
            <a:avLst/>
          </a:prstGeom>
          <a:noFill/>
        </p:spPr>
        <p:txBody>
          <a:bodyPr wrap="square">
            <a:spAutoFit/>
          </a:bodyPr>
          <a:lstStyle/>
          <a:p>
            <a:r>
              <a:rPr lang="en-US" dirty="0"/>
              <a:t>It achieved a </a:t>
            </a:r>
            <a:r>
              <a:rPr lang="en-US" b="1" dirty="0"/>
              <a:t>validation accuracy of 60.59%</a:t>
            </a:r>
            <a:r>
              <a:rPr lang="en-US" dirty="0"/>
              <a:t> and </a:t>
            </a:r>
            <a:r>
              <a:rPr lang="en-US" b="1" dirty="0"/>
              <a:t>test accuracy of 65.20%</a:t>
            </a:r>
            <a:r>
              <a:rPr lang="en-US" dirty="0"/>
              <a:t>. The model performed best on class 0, but struggled with minority classes, especially class 3 (f1-score = 0.00), indicating a challenge with class imbalance. Overall, it shows moderate performance with a </a:t>
            </a:r>
            <a:r>
              <a:rPr lang="en-US" b="1" dirty="0"/>
              <a:t>weighted F1-score of 0.60</a:t>
            </a:r>
            <a:r>
              <a:rPr lang="en-US" dirty="0"/>
              <a:t>.</a:t>
            </a:r>
            <a:endParaRPr lang="en-IN" dirty="0"/>
          </a:p>
        </p:txBody>
      </p:sp>
    </p:spTree>
    <p:extLst>
      <p:ext uri="{BB962C8B-B14F-4D97-AF65-F5344CB8AC3E}">
        <p14:creationId xmlns:p14="http://schemas.microsoft.com/office/powerpoint/2010/main" val="6636528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27100-4F28-19CC-A808-19EDFCE8163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367D79C-0ADE-49B0-A3DF-73948B3ADD6A}"/>
              </a:ext>
            </a:extLst>
          </p:cNvPr>
          <p:cNvSpPr txBox="1"/>
          <p:nvPr/>
        </p:nvSpPr>
        <p:spPr>
          <a:xfrm>
            <a:off x="240030" y="353225"/>
            <a:ext cx="6094476" cy="283924"/>
          </a:xfrm>
          <a:prstGeom prst="rect">
            <a:avLst/>
          </a:prstGeom>
          <a:noFill/>
        </p:spPr>
        <p:txBody>
          <a:bodyPr wrap="square">
            <a:spAutoFit/>
          </a:bodyPr>
          <a:lstStyle/>
          <a:p>
            <a:pPr>
              <a:lnSpc>
                <a:spcPts val="1425"/>
              </a:lnSpc>
            </a:pPr>
            <a:r>
              <a:rPr lang="en-IN" b="1" dirty="0">
                <a:effectLst/>
                <a:latin typeface="Times New Roman" panose="02020603050405020304" pitchFamily="18" charset="0"/>
                <a:cs typeface="Times New Roman" panose="02020603050405020304" pitchFamily="18" charset="0"/>
              </a:rPr>
              <a:t>3.3 </a:t>
            </a:r>
            <a:r>
              <a:rPr lang="en-IN" b="1" i="0" dirty="0">
                <a:effectLst/>
                <a:latin typeface="Times New Roman" panose="02020603050405020304" pitchFamily="18" charset="0"/>
                <a:cs typeface="Times New Roman" panose="02020603050405020304" pitchFamily="18" charset="0"/>
              </a:rPr>
              <a:t>Gradient Boosting Classifiers</a:t>
            </a:r>
          </a:p>
        </p:txBody>
      </p:sp>
      <p:sp>
        <p:nvSpPr>
          <p:cNvPr id="4" name="TextBox 3">
            <a:extLst>
              <a:ext uri="{FF2B5EF4-FFF2-40B4-BE49-F238E27FC236}">
                <a16:creationId xmlns:a16="http://schemas.microsoft.com/office/drawing/2014/main" id="{98B34E1D-C8C0-7DBE-DEE4-3CD450DD7D1E}"/>
              </a:ext>
            </a:extLst>
          </p:cNvPr>
          <p:cNvSpPr txBox="1"/>
          <p:nvPr/>
        </p:nvSpPr>
        <p:spPr>
          <a:xfrm>
            <a:off x="240030" y="921731"/>
            <a:ext cx="2164842" cy="283924"/>
          </a:xfrm>
          <a:prstGeom prst="rect">
            <a:avLst/>
          </a:prstGeom>
          <a:noFill/>
        </p:spPr>
        <p:txBody>
          <a:bodyPr wrap="square">
            <a:spAutoFit/>
          </a:bodyPr>
          <a:lstStyle/>
          <a:p>
            <a:pPr>
              <a:lnSpc>
                <a:spcPts val="1425"/>
              </a:lnSpc>
            </a:pPr>
            <a:r>
              <a:rPr lang="en-IN" b="1" dirty="0">
                <a:effectLst/>
                <a:latin typeface="Times New Roman" panose="02020603050405020304" pitchFamily="18" charset="0"/>
                <a:cs typeface="Times New Roman" panose="02020603050405020304" pitchFamily="18" charset="0"/>
              </a:rPr>
              <a:t>3.3.1 </a:t>
            </a:r>
            <a:r>
              <a:rPr lang="en-IN" b="1" dirty="0" err="1">
                <a:effectLst/>
                <a:latin typeface="Times New Roman" panose="02020603050405020304" pitchFamily="18" charset="0"/>
                <a:cs typeface="Times New Roman" panose="02020603050405020304" pitchFamily="18" charset="0"/>
              </a:rPr>
              <a:t>XGBoost</a:t>
            </a:r>
            <a:endParaRPr lang="en-IN" b="1" dirty="0">
              <a:effectLst/>
              <a:latin typeface="Times New Roman" panose="02020603050405020304" pitchFamily="18" charset="0"/>
              <a:cs typeface="Times New Roman" panose="02020603050405020304" pitchFamily="18" charset="0"/>
            </a:endParaRPr>
          </a:p>
        </p:txBody>
      </p:sp>
      <p:pic>
        <p:nvPicPr>
          <p:cNvPr id="5122" name="Picture 2" descr="Uploaded image">
            <a:extLst>
              <a:ext uri="{FF2B5EF4-FFF2-40B4-BE49-F238E27FC236}">
                <a16:creationId xmlns:a16="http://schemas.microsoft.com/office/drawing/2014/main" id="{3D0A81F0-12E3-AE2F-BE9D-A33F024E3B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4506" y="2138804"/>
            <a:ext cx="5521135" cy="436597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73EF0D4-0BA9-C709-951F-FBC4747BD538}"/>
              </a:ext>
            </a:extLst>
          </p:cNvPr>
          <p:cNvSpPr txBox="1"/>
          <p:nvPr/>
        </p:nvSpPr>
        <p:spPr>
          <a:xfrm>
            <a:off x="270065" y="1377122"/>
            <a:ext cx="5938711" cy="2862322"/>
          </a:xfrm>
          <a:prstGeom prst="rect">
            <a:avLst/>
          </a:prstGeom>
          <a:noFill/>
        </p:spPr>
        <p:txBody>
          <a:bodyPr wrap="square">
            <a:spAutoFit/>
          </a:bodyPr>
          <a:lstStyle/>
          <a:p>
            <a:pPr marL="285750" indent="-285750">
              <a:buFont typeface="Arial" panose="020B0604020202020204" pitchFamily="34" charset="0"/>
              <a:buChar char="•"/>
            </a:pPr>
            <a:r>
              <a:rPr lang="en-US" dirty="0"/>
              <a:t>It achieved a </a:t>
            </a:r>
            <a:r>
              <a:rPr lang="en-US" b="1" dirty="0"/>
              <a:t>validation accuracy of 67.98%</a:t>
            </a:r>
            <a:r>
              <a:rPr lang="en-US" dirty="0"/>
              <a:t> and a </a:t>
            </a:r>
            <a:r>
              <a:rPr lang="en-US" b="1" dirty="0"/>
              <a:t>test accuracy of 74.51%</a:t>
            </a:r>
            <a:r>
              <a:rPr lang="en-US" dirty="0"/>
              <a:t>, the highest among the models compared.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Class 0 showed strong performance, but class 3 was completely misclassified.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Despite class imbalance issues, the model showed </a:t>
            </a:r>
            <a:r>
              <a:rPr lang="en-US" b="1" dirty="0"/>
              <a:t>better overall performance</a:t>
            </a:r>
            <a:r>
              <a:rPr lang="en-US" dirty="0"/>
              <a:t> with a </a:t>
            </a:r>
            <a:r>
              <a:rPr lang="en-US" b="1" dirty="0"/>
              <a:t>weighted F1-score of 0.67</a:t>
            </a:r>
            <a:r>
              <a:rPr lang="en-US" dirty="0"/>
              <a:t>.</a:t>
            </a:r>
            <a:endParaRPr lang="en-IN" dirty="0"/>
          </a:p>
        </p:txBody>
      </p:sp>
    </p:spTree>
    <p:extLst>
      <p:ext uri="{BB962C8B-B14F-4D97-AF65-F5344CB8AC3E}">
        <p14:creationId xmlns:p14="http://schemas.microsoft.com/office/powerpoint/2010/main" val="374066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78D24-8977-AF97-E72E-8085930499F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0399457-821C-4DC1-206A-3DFD514B4B81}"/>
              </a:ext>
            </a:extLst>
          </p:cNvPr>
          <p:cNvSpPr txBox="1"/>
          <p:nvPr/>
        </p:nvSpPr>
        <p:spPr>
          <a:xfrm>
            <a:off x="240030" y="353225"/>
            <a:ext cx="6094476" cy="283924"/>
          </a:xfrm>
          <a:prstGeom prst="rect">
            <a:avLst/>
          </a:prstGeom>
          <a:noFill/>
        </p:spPr>
        <p:txBody>
          <a:bodyPr wrap="square">
            <a:spAutoFit/>
          </a:bodyPr>
          <a:lstStyle/>
          <a:p>
            <a:pPr>
              <a:lnSpc>
                <a:spcPts val="1425"/>
              </a:lnSpc>
            </a:pPr>
            <a:r>
              <a:rPr lang="en-IN" b="1" dirty="0">
                <a:effectLst/>
                <a:latin typeface="Times New Roman" panose="02020603050405020304" pitchFamily="18" charset="0"/>
                <a:cs typeface="Times New Roman" panose="02020603050405020304" pitchFamily="18" charset="0"/>
              </a:rPr>
              <a:t>3.3 </a:t>
            </a:r>
            <a:r>
              <a:rPr lang="en-IN" b="1" i="0" dirty="0">
                <a:effectLst/>
                <a:latin typeface="Times New Roman" panose="02020603050405020304" pitchFamily="18" charset="0"/>
                <a:cs typeface="Times New Roman" panose="02020603050405020304" pitchFamily="18" charset="0"/>
              </a:rPr>
              <a:t>Gradient Boosting Classifiers</a:t>
            </a:r>
          </a:p>
        </p:txBody>
      </p:sp>
      <p:sp>
        <p:nvSpPr>
          <p:cNvPr id="4" name="TextBox 3">
            <a:extLst>
              <a:ext uri="{FF2B5EF4-FFF2-40B4-BE49-F238E27FC236}">
                <a16:creationId xmlns:a16="http://schemas.microsoft.com/office/drawing/2014/main" id="{A2A894A1-2E66-1E4D-F855-F41DB137195D}"/>
              </a:ext>
            </a:extLst>
          </p:cNvPr>
          <p:cNvSpPr txBox="1"/>
          <p:nvPr/>
        </p:nvSpPr>
        <p:spPr>
          <a:xfrm>
            <a:off x="240030" y="921731"/>
            <a:ext cx="2164842" cy="283924"/>
          </a:xfrm>
          <a:prstGeom prst="rect">
            <a:avLst/>
          </a:prstGeom>
          <a:noFill/>
        </p:spPr>
        <p:txBody>
          <a:bodyPr wrap="square">
            <a:spAutoFit/>
          </a:bodyPr>
          <a:lstStyle/>
          <a:p>
            <a:pPr>
              <a:lnSpc>
                <a:spcPts val="1425"/>
              </a:lnSpc>
            </a:pPr>
            <a:r>
              <a:rPr lang="en-IN" b="1" dirty="0">
                <a:effectLst/>
                <a:latin typeface="Times New Roman" panose="02020603050405020304" pitchFamily="18" charset="0"/>
                <a:cs typeface="Times New Roman" panose="02020603050405020304" pitchFamily="18" charset="0"/>
              </a:rPr>
              <a:t>3.3.2 </a:t>
            </a:r>
            <a:r>
              <a:rPr lang="en-IN" b="1" i="0" dirty="0" err="1">
                <a:effectLst/>
                <a:latin typeface="Times New Roman" panose="02020603050405020304" pitchFamily="18" charset="0"/>
                <a:cs typeface="Times New Roman" panose="02020603050405020304" pitchFamily="18" charset="0"/>
              </a:rPr>
              <a:t>LightGBM</a:t>
            </a:r>
            <a:endParaRPr lang="en-IN" b="1" dirty="0">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5A31348-ECEE-463E-4398-89BE02BF5A16}"/>
              </a:ext>
            </a:extLst>
          </p:cNvPr>
          <p:cNvPicPr>
            <a:picLocks noChangeAspect="1"/>
          </p:cNvPicPr>
          <p:nvPr/>
        </p:nvPicPr>
        <p:blipFill>
          <a:blip r:embed="rId2"/>
          <a:stretch>
            <a:fillRect/>
          </a:stretch>
        </p:blipFill>
        <p:spPr>
          <a:xfrm>
            <a:off x="5983225" y="2091184"/>
            <a:ext cx="5998801" cy="4413591"/>
          </a:xfrm>
          <a:prstGeom prst="rect">
            <a:avLst/>
          </a:prstGeom>
          <a:ln>
            <a:solidFill>
              <a:schemeClr val="tx1"/>
            </a:solidFill>
          </a:ln>
        </p:spPr>
      </p:pic>
      <p:sp>
        <p:nvSpPr>
          <p:cNvPr id="10" name="TextBox 9">
            <a:extLst>
              <a:ext uri="{FF2B5EF4-FFF2-40B4-BE49-F238E27FC236}">
                <a16:creationId xmlns:a16="http://schemas.microsoft.com/office/drawing/2014/main" id="{6AC0B05A-82F9-516B-F237-28FD002022A4}"/>
              </a:ext>
            </a:extLst>
          </p:cNvPr>
          <p:cNvSpPr txBox="1"/>
          <p:nvPr/>
        </p:nvSpPr>
        <p:spPr>
          <a:xfrm>
            <a:off x="240030" y="1490237"/>
            <a:ext cx="5743195" cy="2862322"/>
          </a:xfrm>
          <a:prstGeom prst="rect">
            <a:avLst/>
          </a:prstGeom>
          <a:noFill/>
        </p:spPr>
        <p:txBody>
          <a:bodyPr wrap="square">
            <a:spAutoFit/>
          </a:bodyPr>
          <a:lstStyle/>
          <a:p>
            <a:pPr marL="285750" indent="-285750">
              <a:buFont typeface="Arial" panose="020B0604020202020204" pitchFamily="34" charset="0"/>
              <a:buChar char="•"/>
            </a:pPr>
            <a:r>
              <a:rPr lang="en-US" dirty="0"/>
              <a:t>The </a:t>
            </a:r>
            <a:r>
              <a:rPr lang="en-US" b="1" dirty="0" err="1"/>
              <a:t>LightGBM</a:t>
            </a:r>
            <a:r>
              <a:rPr lang="en-US" b="1" dirty="0"/>
              <a:t> Classifier</a:t>
            </a:r>
            <a:r>
              <a:rPr lang="en-US" dirty="0"/>
              <a:t> performed best overall, achieving a </a:t>
            </a:r>
            <a:r>
              <a:rPr lang="en-US" b="1" dirty="0"/>
              <a:t>validation accuracy of 71.92%</a:t>
            </a:r>
            <a:r>
              <a:rPr lang="en-US" dirty="0"/>
              <a:t> and the highest </a:t>
            </a:r>
            <a:r>
              <a:rPr lang="en-US" b="1" dirty="0"/>
              <a:t>test accuracy of 76.96%</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handled classes 0, 1, and 2 better than previous models, with class 0 showing the strongest results (F1-score: 0.85).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However, class 3 remained unclassified. Its </a:t>
            </a:r>
            <a:r>
              <a:rPr lang="en-US" b="1" dirty="0"/>
              <a:t>weighted F1-score of 0.71</a:t>
            </a:r>
            <a:r>
              <a:rPr lang="en-US" dirty="0"/>
              <a:t> indicates solid overall performance.</a:t>
            </a:r>
            <a:endParaRPr lang="en-IN" dirty="0"/>
          </a:p>
        </p:txBody>
      </p:sp>
    </p:spTree>
    <p:extLst>
      <p:ext uri="{BB962C8B-B14F-4D97-AF65-F5344CB8AC3E}">
        <p14:creationId xmlns:p14="http://schemas.microsoft.com/office/powerpoint/2010/main" val="15530963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3B51E-07D0-256E-D9DE-A8AC6FD3780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05CF41D-EC9E-1750-0A02-9F26469392A1}"/>
              </a:ext>
            </a:extLst>
          </p:cNvPr>
          <p:cNvSpPr txBox="1"/>
          <p:nvPr/>
        </p:nvSpPr>
        <p:spPr>
          <a:xfrm>
            <a:off x="240030" y="353225"/>
            <a:ext cx="6094476" cy="283924"/>
          </a:xfrm>
          <a:prstGeom prst="rect">
            <a:avLst/>
          </a:prstGeom>
          <a:noFill/>
        </p:spPr>
        <p:txBody>
          <a:bodyPr wrap="square">
            <a:spAutoFit/>
          </a:bodyPr>
          <a:lstStyle/>
          <a:p>
            <a:pPr>
              <a:lnSpc>
                <a:spcPts val="1425"/>
              </a:lnSpc>
            </a:pPr>
            <a:r>
              <a:rPr lang="en-IN" b="1" dirty="0">
                <a:effectLst/>
                <a:latin typeface="Times New Roman" panose="02020603050405020304" pitchFamily="18" charset="0"/>
                <a:cs typeface="Times New Roman" panose="02020603050405020304" pitchFamily="18" charset="0"/>
              </a:rPr>
              <a:t>3.3 </a:t>
            </a:r>
            <a:r>
              <a:rPr lang="en-IN" b="1" i="0" dirty="0">
                <a:effectLst/>
                <a:latin typeface="Times New Roman" panose="02020603050405020304" pitchFamily="18" charset="0"/>
                <a:cs typeface="Times New Roman" panose="02020603050405020304" pitchFamily="18" charset="0"/>
              </a:rPr>
              <a:t>Gradient Boosting Classifiers</a:t>
            </a:r>
          </a:p>
        </p:txBody>
      </p:sp>
      <p:sp>
        <p:nvSpPr>
          <p:cNvPr id="4" name="TextBox 3">
            <a:extLst>
              <a:ext uri="{FF2B5EF4-FFF2-40B4-BE49-F238E27FC236}">
                <a16:creationId xmlns:a16="http://schemas.microsoft.com/office/drawing/2014/main" id="{8216290C-EC77-148E-CE76-92B5F9CF2EB0}"/>
              </a:ext>
            </a:extLst>
          </p:cNvPr>
          <p:cNvSpPr txBox="1"/>
          <p:nvPr/>
        </p:nvSpPr>
        <p:spPr>
          <a:xfrm>
            <a:off x="240030" y="921731"/>
            <a:ext cx="2164842" cy="283924"/>
          </a:xfrm>
          <a:prstGeom prst="rect">
            <a:avLst/>
          </a:prstGeom>
          <a:noFill/>
        </p:spPr>
        <p:txBody>
          <a:bodyPr wrap="square">
            <a:spAutoFit/>
          </a:bodyPr>
          <a:lstStyle/>
          <a:p>
            <a:pPr>
              <a:lnSpc>
                <a:spcPts val="1425"/>
              </a:lnSpc>
            </a:pPr>
            <a:r>
              <a:rPr lang="en-IN" b="1" dirty="0">
                <a:effectLst/>
                <a:latin typeface="Times New Roman" panose="02020603050405020304" pitchFamily="18" charset="0"/>
                <a:cs typeface="Times New Roman" panose="02020603050405020304" pitchFamily="18" charset="0"/>
              </a:rPr>
              <a:t>3.3.3 </a:t>
            </a:r>
            <a:r>
              <a:rPr lang="en-IN" b="1" i="0" dirty="0" err="1">
                <a:effectLst/>
                <a:latin typeface="Times New Roman" panose="02020603050405020304" pitchFamily="18" charset="0"/>
                <a:cs typeface="Times New Roman" panose="02020603050405020304" pitchFamily="18" charset="0"/>
              </a:rPr>
              <a:t>CatBoost</a:t>
            </a:r>
            <a:endParaRPr lang="en-IN" b="1" dirty="0">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62F7AB8-238D-EA81-B975-A09130EDC17A}"/>
              </a:ext>
            </a:extLst>
          </p:cNvPr>
          <p:cNvPicPr>
            <a:picLocks noChangeAspect="1"/>
          </p:cNvPicPr>
          <p:nvPr/>
        </p:nvPicPr>
        <p:blipFill>
          <a:blip r:embed="rId2"/>
          <a:stretch>
            <a:fillRect/>
          </a:stretch>
        </p:blipFill>
        <p:spPr>
          <a:xfrm>
            <a:off x="5589518" y="2505456"/>
            <a:ext cx="6332418" cy="3858162"/>
          </a:xfrm>
          <a:prstGeom prst="rect">
            <a:avLst/>
          </a:prstGeom>
          <a:ln>
            <a:solidFill>
              <a:schemeClr val="tx1"/>
            </a:solidFill>
          </a:ln>
        </p:spPr>
      </p:pic>
      <p:sp>
        <p:nvSpPr>
          <p:cNvPr id="8" name="TextBox 7">
            <a:extLst>
              <a:ext uri="{FF2B5EF4-FFF2-40B4-BE49-F238E27FC236}">
                <a16:creationId xmlns:a16="http://schemas.microsoft.com/office/drawing/2014/main" id="{3D970376-FC70-AB3A-BE87-043073A50C47}"/>
              </a:ext>
            </a:extLst>
          </p:cNvPr>
          <p:cNvSpPr txBox="1"/>
          <p:nvPr/>
        </p:nvSpPr>
        <p:spPr>
          <a:xfrm>
            <a:off x="240030" y="1490237"/>
            <a:ext cx="5484114" cy="3139321"/>
          </a:xfrm>
          <a:prstGeom prst="rect">
            <a:avLst/>
          </a:prstGeom>
          <a:noFill/>
        </p:spPr>
        <p:txBody>
          <a:bodyPr wrap="square">
            <a:spAutoFit/>
          </a:bodyPr>
          <a:lstStyle/>
          <a:p>
            <a:pPr marL="285750" indent="-285750">
              <a:buFont typeface="Arial" panose="020B0604020202020204" pitchFamily="34" charset="0"/>
              <a:buChar char="•"/>
            </a:pPr>
            <a:r>
              <a:rPr lang="en-US" dirty="0"/>
              <a:t>The </a:t>
            </a:r>
            <a:r>
              <a:rPr lang="en-US" b="1" dirty="0" err="1"/>
              <a:t>CatBoost</a:t>
            </a:r>
            <a:r>
              <a:rPr lang="en-US" b="1" dirty="0"/>
              <a:t> Classifier</a:t>
            </a:r>
            <a:r>
              <a:rPr lang="en-US" dirty="0"/>
              <a:t> achieved a </a:t>
            </a:r>
            <a:r>
              <a:rPr lang="en-US" b="1" dirty="0"/>
              <a:t>validation accuracy of 68.47%</a:t>
            </a:r>
            <a:r>
              <a:rPr lang="en-US" dirty="0"/>
              <a:t> and a </a:t>
            </a:r>
            <a:r>
              <a:rPr lang="en-US" b="1" dirty="0"/>
              <a:t>test accuracy of 73.04%</a:t>
            </a:r>
            <a:r>
              <a:rPr lang="en-US" dirty="0"/>
              <a: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performed well on </a:t>
            </a:r>
            <a:r>
              <a:rPr lang="en-US" b="1" dirty="0"/>
              <a:t>class 0</a:t>
            </a:r>
            <a:r>
              <a:rPr lang="en-US" dirty="0"/>
              <a:t> (F1-score: 0.83), but struggled with class imbalance, especially for </a:t>
            </a:r>
            <a:r>
              <a:rPr lang="en-US" b="1" dirty="0"/>
              <a:t>class 3</a:t>
            </a:r>
            <a:r>
              <a:rPr lang="en-US" dirty="0"/>
              <a:t>, which it couldn't predict.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Overall, the </a:t>
            </a:r>
            <a:r>
              <a:rPr lang="en-US" b="1" dirty="0"/>
              <a:t>macro and weighted F1-scores (0.47 and 0.68)</a:t>
            </a:r>
            <a:r>
              <a:rPr lang="en-US" dirty="0"/>
              <a:t> indicate moderate performance with room for improvement in minority class handling.</a:t>
            </a:r>
            <a:endParaRPr lang="en-IN" dirty="0"/>
          </a:p>
        </p:txBody>
      </p:sp>
    </p:spTree>
    <p:extLst>
      <p:ext uri="{BB962C8B-B14F-4D97-AF65-F5344CB8AC3E}">
        <p14:creationId xmlns:p14="http://schemas.microsoft.com/office/powerpoint/2010/main" val="22941209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67F0C-97A8-CA81-869E-D2C52FC9DA1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920DC1C-3D3B-2DE7-6F4B-AE6A13424610}"/>
              </a:ext>
            </a:extLst>
          </p:cNvPr>
          <p:cNvSpPr txBox="1"/>
          <p:nvPr/>
        </p:nvSpPr>
        <p:spPr>
          <a:xfrm>
            <a:off x="240030" y="353225"/>
            <a:ext cx="6094476" cy="283924"/>
          </a:xfrm>
          <a:prstGeom prst="rect">
            <a:avLst/>
          </a:prstGeom>
          <a:noFill/>
        </p:spPr>
        <p:txBody>
          <a:bodyPr wrap="square">
            <a:spAutoFit/>
          </a:bodyPr>
          <a:lstStyle/>
          <a:p>
            <a:pPr>
              <a:lnSpc>
                <a:spcPts val="1425"/>
              </a:lnSpc>
            </a:pPr>
            <a:r>
              <a:rPr lang="en-IN" b="1" dirty="0">
                <a:effectLst/>
                <a:latin typeface="Times New Roman" panose="02020603050405020304" pitchFamily="18" charset="0"/>
                <a:cs typeface="Times New Roman" panose="02020603050405020304" pitchFamily="18" charset="0"/>
              </a:rPr>
              <a:t>3.4 </a:t>
            </a:r>
            <a:r>
              <a:rPr lang="en-IN" b="1" i="0" dirty="0">
                <a:effectLst/>
                <a:latin typeface="Times New Roman" panose="02020603050405020304" pitchFamily="18" charset="0"/>
                <a:cs typeface="Times New Roman" panose="02020603050405020304" pitchFamily="18" charset="0"/>
              </a:rPr>
              <a:t>Neural Network Classifiers</a:t>
            </a:r>
          </a:p>
        </p:txBody>
      </p:sp>
      <p:sp>
        <p:nvSpPr>
          <p:cNvPr id="4" name="TextBox 3">
            <a:extLst>
              <a:ext uri="{FF2B5EF4-FFF2-40B4-BE49-F238E27FC236}">
                <a16:creationId xmlns:a16="http://schemas.microsoft.com/office/drawing/2014/main" id="{00524642-8873-A4F4-E751-6D3825CFD50E}"/>
              </a:ext>
            </a:extLst>
          </p:cNvPr>
          <p:cNvSpPr txBox="1"/>
          <p:nvPr/>
        </p:nvSpPr>
        <p:spPr>
          <a:xfrm>
            <a:off x="240030" y="921731"/>
            <a:ext cx="3765042" cy="281103"/>
          </a:xfrm>
          <a:prstGeom prst="rect">
            <a:avLst/>
          </a:prstGeom>
          <a:noFill/>
        </p:spPr>
        <p:txBody>
          <a:bodyPr wrap="square">
            <a:spAutoFit/>
          </a:bodyPr>
          <a:lstStyle/>
          <a:p>
            <a:pPr>
              <a:lnSpc>
                <a:spcPts val="1425"/>
              </a:lnSpc>
            </a:pPr>
            <a:r>
              <a:rPr lang="en-IN" b="1" dirty="0">
                <a:effectLst/>
                <a:latin typeface="Times New Roman" panose="02020603050405020304" pitchFamily="18" charset="0"/>
                <a:cs typeface="Times New Roman" panose="02020603050405020304" pitchFamily="18" charset="0"/>
              </a:rPr>
              <a:t>3.4.1 </a:t>
            </a:r>
            <a:r>
              <a:rPr lang="en-IN" b="1" i="0" dirty="0">
                <a:effectLst/>
                <a:latin typeface="Times New Roman" panose="02020603050405020304" pitchFamily="18" charset="0"/>
                <a:cs typeface="Times New Roman" panose="02020603050405020304" pitchFamily="18" charset="0"/>
              </a:rPr>
              <a:t>Multi-Layer Perceptron (MLP)</a:t>
            </a:r>
          </a:p>
        </p:txBody>
      </p:sp>
      <p:pic>
        <p:nvPicPr>
          <p:cNvPr id="6" name="Picture 5">
            <a:extLst>
              <a:ext uri="{FF2B5EF4-FFF2-40B4-BE49-F238E27FC236}">
                <a16:creationId xmlns:a16="http://schemas.microsoft.com/office/drawing/2014/main" id="{05D848A6-F103-ED6E-3909-335ED6A33928}"/>
              </a:ext>
            </a:extLst>
          </p:cNvPr>
          <p:cNvPicPr>
            <a:picLocks noChangeAspect="1"/>
          </p:cNvPicPr>
          <p:nvPr/>
        </p:nvPicPr>
        <p:blipFill>
          <a:blip r:embed="rId2"/>
          <a:stretch>
            <a:fillRect/>
          </a:stretch>
        </p:blipFill>
        <p:spPr>
          <a:xfrm>
            <a:off x="5767582" y="1851727"/>
            <a:ext cx="6094475" cy="4699440"/>
          </a:xfrm>
          <a:prstGeom prst="rect">
            <a:avLst/>
          </a:prstGeom>
          <a:ln>
            <a:solidFill>
              <a:schemeClr val="tx1"/>
            </a:solidFill>
          </a:ln>
        </p:spPr>
      </p:pic>
      <p:sp>
        <p:nvSpPr>
          <p:cNvPr id="9" name="TextBox 8">
            <a:extLst>
              <a:ext uri="{FF2B5EF4-FFF2-40B4-BE49-F238E27FC236}">
                <a16:creationId xmlns:a16="http://schemas.microsoft.com/office/drawing/2014/main" id="{34E7471E-CDC7-9B2D-4163-7DAB0622AE6C}"/>
              </a:ext>
            </a:extLst>
          </p:cNvPr>
          <p:cNvSpPr txBox="1"/>
          <p:nvPr/>
        </p:nvSpPr>
        <p:spPr>
          <a:xfrm>
            <a:off x="240030" y="1490237"/>
            <a:ext cx="5474970" cy="3139321"/>
          </a:xfrm>
          <a:prstGeom prst="rect">
            <a:avLst/>
          </a:prstGeom>
          <a:noFill/>
        </p:spPr>
        <p:txBody>
          <a:bodyPr wrap="square">
            <a:spAutoFit/>
          </a:bodyPr>
          <a:lstStyle/>
          <a:p>
            <a:pPr marL="285750" indent="-285750">
              <a:buFont typeface="Arial" panose="020B0604020202020204" pitchFamily="34" charset="0"/>
              <a:buChar char="•"/>
            </a:pPr>
            <a:r>
              <a:rPr lang="en-US" dirty="0"/>
              <a:t>The </a:t>
            </a:r>
            <a:r>
              <a:rPr lang="en-US" b="1" dirty="0"/>
              <a:t>MLP Classifier</a:t>
            </a:r>
            <a:r>
              <a:rPr lang="en-US" dirty="0"/>
              <a:t> achieved a </a:t>
            </a:r>
            <a:r>
              <a:rPr lang="en-US" b="1" dirty="0"/>
              <a:t>validation accuracy of 67.00%</a:t>
            </a:r>
            <a:r>
              <a:rPr lang="en-US" dirty="0"/>
              <a:t> and a </a:t>
            </a:r>
            <a:r>
              <a:rPr lang="en-US" b="1" dirty="0"/>
              <a:t>test accuracy of 71.08%</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performed best on </a:t>
            </a:r>
            <a:r>
              <a:rPr lang="en-US" b="1" dirty="0"/>
              <a:t>class 0</a:t>
            </a:r>
            <a:r>
              <a:rPr lang="en-US" dirty="0"/>
              <a:t> (F1-score: 0.81), while struggling with class 3 (F1-score: 0.00).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t>
            </a:r>
            <a:r>
              <a:rPr lang="en-US" b="1" dirty="0"/>
              <a:t>macro and weighted F1-scores (0.47 and 0.66)</a:t>
            </a:r>
            <a:r>
              <a:rPr lang="en-US" dirty="0"/>
              <a:t> indicate moderate overall performance, but like the other models, it faces difficulty handling minority classes effectively.</a:t>
            </a:r>
            <a:endParaRPr lang="en-IN" dirty="0"/>
          </a:p>
        </p:txBody>
      </p:sp>
    </p:spTree>
    <p:extLst>
      <p:ext uri="{BB962C8B-B14F-4D97-AF65-F5344CB8AC3E}">
        <p14:creationId xmlns:p14="http://schemas.microsoft.com/office/powerpoint/2010/main" val="13048217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D53E70-56EA-445A-0900-0EB076871B6C}"/>
              </a:ext>
            </a:extLst>
          </p:cNvPr>
          <p:cNvSpPr txBox="1"/>
          <p:nvPr/>
        </p:nvSpPr>
        <p:spPr>
          <a:xfrm>
            <a:off x="1964340" y="226814"/>
            <a:ext cx="8862156" cy="553998"/>
          </a:xfrm>
          <a:prstGeom prst="rect">
            <a:avLst/>
          </a:prstGeom>
          <a:noFill/>
        </p:spPr>
        <p:txBody>
          <a:bodyPr wrap="square">
            <a:spAutoFit/>
          </a:bodyPr>
          <a:lstStyle/>
          <a:p>
            <a:r>
              <a:rPr lang="en-IN" sz="3000" b="1" i="0" u="sng" dirty="0">
                <a:effectLst/>
                <a:latin typeface="Times New Roman" panose="02020603050405020304" pitchFamily="18" charset="0"/>
                <a:cs typeface="Times New Roman" panose="02020603050405020304" pitchFamily="18" charset="0"/>
              </a:rPr>
              <a:t>HARDWARE AND SOFTWARE SPECIFICATION</a:t>
            </a:r>
            <a:endParaRPr lang="en-IN" sz="3000" b="1" u="sng"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7299372-9D38-D0B5-D19F-A734DB037A96}"/>
              </a:ext>
            </a:extLst>
          </p:cNvPr>
          <p:cNvSpPr txBox="1"/>
          <p:nvPr/>
        </p:nvSpPr>
        <p:spPr>
          <a:xfrm>
            <a:off x="4616718" y="1049774"/>
            <a:ext cx="3137394" cy="400110"/>
          </a:xfrm>
          <a:prstGeom prst="rect">
            <a:avLst/>
          </a:prstGeom>
          <a:noFill/>
        </p:spPr>
        <p:txBody>
          <a:bodyPr wrap="square">
            <a:spAutoFit/>
          </a:bodyPr>
          <a:lstStyle/>
          <a:p>
            <a:r>
              <a:rPr lang="en-IN" sz="2000" i="0" u="sng" dirty="0">
                <a:effectLst/>
                <a:latin typeface="fkGroteskNeue"/>
              </a:rPr>
              <a:t>HARDWARE SPECIFICATIONS</a:t>
            </a:r>
            <a:endParaRPr lang="en-IN" sz="2000" u="sng" dirty="0"/>
          </a:p>
        </p:txBody>
      </p:sp>
      <p:graphicFrame>
        <p:nvGraphicFramePr>
          <p:cNvPr id="8" name="Table 7">
            <a:extLst>
              <a:ext uri="{FF2B5EF4-FFF2-40B4-BE49-F238E27FC236}">
                <a16:creationId xmlns:a16="http://schemas.microsoft.com/office/drawing/2014/main" id="{97359066-6214-CCB4-1CBD-EC5AFB362719}"/>
              </a:ext>
            </a:extLst>
          </p:cNvPr>
          <p:cNvGraphicFramePr>
            <a:graphicFrameLocks noGrp="1"/>
          </p:cNvGraphicFramePr>
          <p:nvPr>
            <p:extLst>
              <p:ext uri="{D42A27DB-BD31-4B8C-83A1-F6EECF244321}">
                <p14:modId xmlns:p14="http://schemas.microsoft.com/office/powerpoint/2010/main" val="1975831575"/>
              </p:ext>
            </p:extLst>
          </p:nvPr>
        </p:nvGraphicFramePr>
        <p:xfrm>
          <a:off x="856487" y="1718846"/>
          <a:ext cx="10479024" cy="4693920"/>
        </p:xfrm>
        <a:graphic>
          <a:graphicData uri="http://schemas.openxmlformats.org/drawingml/2006/table">
            <a:tbl>
              <a:tblPr firstRow="1" bandRow="1">
                <a:tableStyleId>{5C22544A-7EE6-4342-B048-85BDC9FD1C3A}</a:tableStyleId>
              </a:tblPr>
              <a:tblGrid>
                <a:gridCol w="3493008">
                  <a:extLst>
                    <a:ext uri="{9D8B030D-6E8A-4147-A177-3AD203B41FA5}">
                      <a16:colId xmlns:a16="http://schemas.microsoft.com/office/drawing/2014/main" val="1633718277"/>
                    </a:ext>
                  </a:extLst>
                </a:gridCol>
                <a:gridCol w="3493008">
                  <a:extLst>
                    <a:ext uri="{9D8B030D-6E8A-4147-A177-3AD203B41FA5}">
                      <a16:colId xmlns:a16="http://schemas.microsoft.com/office/drawing/2014/main" val="1213898335"/>
                    </a:ext>
                  </a:extLst>
                </a:gridCol>
                <a:gridCol w="3493008">
                  <a:extLst>
                    <a:ext uri="{9D8B030D-6E8A-4147-A177-3AD203B41FA5}">
                      <a16:colId xmlns:a16="http://schemas.microsoft.com/office/drawing/2014/main" val="2405869890"/>
                    </a:ext>
                  </a:extLst>
                </a:gridCol>
              </a:tblGrid>
              <a:tr h="0">
                <a:tc>
                  <a:txBody>
                    <a:bodyPr/>
                    <a:lstStyle/>
                    <a:p>
                      <a:pPr algn="l" fontAlgn="t" latinLnBrk="0"/>
                      <a:r>
                        <a:rPr lang="en-IN" sz="1600" b="0" dirty="0">
                          <a:effectLst/>
                        </a:rPr>
                        <a:t>Category</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fontAlgn="t" latinLnBrk="0"/>
                      <a:r>
                        <a:rPr lang="en-IN" sz="1600" b="0" dirty="0">
                          <a:effectLst/>
                        </a:rPr>
                        <a:t>Specification</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fontAlgn="t" latinLnBrk="0"/>
                      <a:r>
                        <a:rPr lang="en-IN" sz="1600" b="0">
                          <a:effectLst/>
                        </a:rPr>
                        <a:t>Notes</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8453529"/>
                  </a:ext>
                </a:extLst>
              </a:tr>
              <a:tr h="370840">
                <a:tc>
                  <a:txBody>
                    <a:bodyPr/>
                    <a:lstStyle/>
                    <a:p>
                      <a:pPr algn="l" fontAlgn="base" latinLnBrk="0"/>
                      <a:r>
                        <a:rPr lang="en-IN" sz="1600" dirty="0">
                          <a:effectLst/>
                        </a:rPr>
                        <a:t>Processor</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fontAlgn="base" latinLnBrk="0"/>
                      <a:r>
                        <a:rPr lang="en-US" sz="1600" dirty="0">
                          <a:effectLst/>
                        </a:rPr>
                        <a:t>Virtualized CPU (Intel Xeon or similar)</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fontAlgn="base" latinLnBrk="0"/>
                      <a:r>
                        <a:rPr lang="en-US" sz="1600">
                          <a:effectLst/>
                        </a:rPr>
                        <a:t>Google Colab provides a shared, virtualized CPU environment. The specific CPU model may vary.</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4416169"/>
                  </a:ext>
                </a:extLst>
              </a:tr>
              <a:tr h="370840">
                <a:tc>
                  <a:txBody>
                    <a:bodyPr/>
                    <a:lstStyle/>
                    <a:p>
                      <a:pPr algn="l" fontAlgn="base" latinLnBrk="0"/>
                      <a:r>
                        <a:rPr lang="en-IN" sz="1600">
                          <a:effectLst/>
                        </a:rPr>
                        <a:t>RAM</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fontAlgn="base" latinLnBrk="0"/>
                      <a:r>
                        <a:rPr lang="en-IN" sz="1600">
                          <a:effectLst/>
                        </a:rPr>
                        <a:t>12 GB - 16 GB (Variable)</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fontAlgn="base" latinLnBrk="0"/>
                      <a:r>
                        <a:rPr lang="en-US" sz="1600">
                          <a:effectLst/>
                        </a:rPr>
                        <a:t>The amount of RAM allocated to a Colab notebook can vary based on resource availability and usage.</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0019693"/>
                  </a:ext>
                </a:extLst>
              </a:tr>
              <a:tr h="370840">
                <a:tc>
                  <a:txBody>
                    <a:bodyPr/>
                    <a:lstStyle/>
                    <a:p>
                      <a:pPr algn="l" fontAlgn="base" latinLnBrk="0"/>
                      <a:r>
                        <a:rPr lang="en-IN" sz="1600">
                          <a:effectLst/>
                        </a:rPr>
                        <a:t>Disk Space</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fontAlgn="base" latinLnBrk="0"/>
                      <a:r>
                        <a:rPr lang="en-IN" sz="1600">
                          <a:effectLst/>
                        </a:rPr>
                        <a:t>Approximately 70 GB</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fontAlgn="base" latinLnBrk="0"/>
                      <a:r>
                        <a:rPr lang="en-US" sz="1600" dirty="0" err="1">
                          <a:effectLst/>
                        </a:rPr>
                        <a:t>Colab</a:t>
                      </a:r>
                      <a:r>
                        <a:rPr lang="en-US" sz="1600" dirty="0">
                          <a:effectLst/>
                        </a:rPr>
                        <a:t> provides a virtualized disk space for storing data, models, and other files.</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8143505"/>
                  </a:ext>
                </a:extLst>
              </a:tr>
              <a:tr h="370840">
                <a:tc>
                  <a:txBody>
                    <a:bodyPr/>
                    <a:lstStyle/>
                    <a:p>
                      <a:pPr algn="l" fontAlgn="base" latinLnBrk="0"/>
                      <a:r>
                        <a:rPr lang="en-IN" sz="1600">
                          <a:effectLst/>
                        </a:rPr>
                        <a:t>GPU (Optional)</a:t>
                      </a:r>
                      <a:endParaRPr lang="en-IN" sz="1600" dirty="0">
                        <a:effectLst/>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fontAlgn="base" latinLnBrk="0"/>
                      <a:r>
                        <a:rPr lang="en-IN" sz="1600" dirty="0">
                          <a:effectLst/>
                        </a:rPr>
                        <a:t>NVIDIA Tesla K80, T4, P100, or similar</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fontAlgn="base" latinLnBrk="0"/>
                      <a:r>
                        <a:rPr lang="en-US" sz="1600" dirty="0" err="1">
                          <a:effectLst/>
                        </a:rPr>
                        <a:t>Colab</a:t>
                      </a:r>
                      <a:r>
                        <a:rPr lang="en-US" sz="1600" dirty="0">
                          <a:effectLst/>
                        </a:rPr>
                        <a:t> offers free GPU acceleration, but the availability of specific GPUs varies based on demand and subscription level (</a:t>
                      </a:r>
                      <a:r>
                        <a:rPr lang="en-US" sz="1600" dirty="0" err="1">
                          <a:effectLst/>
                        </a:rPr>
                        <a:t>Colab</a:t>
                      </a:r>
                      <a:r>
                        <a:rPr lang="en-US" sz="1600" dirty="0">
                          <a:effectLst/>
                        </a:rPr>
                        <a:t> Pro/Pro+ may offer better GPU options).</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750279"/>
                  </a:ext>
                </a:extLst>
              </a:tr>
              <a:tr h="370840">
                <a:tc>
                  <a:txBody>
                    <a:bodyPr/>
                    <a:lstStyle/>
                    <a:p>
                      <a:pPr algn="l" fontAlgn="base" latinLnBrk="0"/>
                      <a:r>
                        <a:rPr lang="en-IN" sz="1600" dirty="0">
                          <a:effectLst/>
                        </a:rPr>
                        <a:t>Execution Environment</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fontAlgn="base" latinLnBrk="0"/>
                      <a:r>
                        <a:rPr lang="en-IN" sz="1600" dirty="0">
                          <a:effectLst/>
                        </a:rPr>
                        <a:t>Cloud-based Virtual Machine</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fontAlgn="base" latinLnBrk="0"/>
                      <a:r>
                        <a:rPr lang="en-US" sz="1600" dirty="0">
                          <a:effectLst/>
                        </a:rPr>
                        <a:t>The code is executed on a remote virtual machine hosted by Google.</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5570863"/>
                  </a:ext>
                </a:extLst>
              </a:tr>
            </a:tbl>
          </a:graphicData>
        </a:graphic>
      </p:graphicFrame>
    </p:spTree>
    <p:extLst>
      <p:ext uri="{BB962C8B-B14F-4D97-AF65-F5344CB8AC3E}">
        <p14:creationId xmlns:p14="http://schemas.microsoft.com/office/powerpoint/2010/main" val="15283886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CDCF9A-ED00-D451-5DB8-5613C5C7885C}"/>
              </a:ext>
            </a:extLst>
          </p:cNvPr>
          <p:cNvSpPr txBox="1"/>
          <p:nvPr/>
        </p:nvSpPr>
        <p:spPr>
          <a:xfrm>
            <a:off x="4527303" y="453426"/>
            <a:ext cx="3137394" cy="400110"/>
          </a:xfrm>
          <a:prstGeom prst="rect">
            <a:avLst/>
          </a:prstGeom>
          <a:noFill/>
        </p:spPr>
        <p:txBody>
          <a:bodyPr wrap="square">
            <a:spAutoFit/>
          </a:bodyPr>
          <a:lstStyle/>
          <a:p>
            <a:r>
              <a:rPr lang="en-IN" sz="2000" u="sng" dirty="0">
                <a:latin typeface="fkGroteskNeue"/>
              </a:rPr>
              <a:t>SOFTWARE </a:t>
            </a:r>
            <a:r>
              <a:rPr lang="en-IN" sz="2000" i="0" u="sng" dirty="0">
                <a:effectLst/>
                <a:latin typeface="fkGroteskNeue"/>
              </a:rPr>
              <a:t>SPECIFICATIONS</a:t>
            </a:r>
            <a:endParaRPr lang="en-IN" sz="2000" u="sng" dirty="0"/>
          </a:p>
        </p:txBody>
      </p:sp>
      <p:graphicFrame>
        <p:nvGraphicFramePr>
          <p:cNvPr id="5" name="Table 4">
            <a:extLst>
              <a:ext uri="{FF2B5EF4-FFF2-40B4-BE49-F238E27FC236}">
                <a16:creationId xmlns:a16="http://schemas.microsoft.com/office/drawing/2014/main" id="{A13A426C-A7EB-C7FE-4553-4A69229220E9}"/>
              </a:ext>
            </a:extLst>
          </p:cNvPr>
          <p:cNvGraphicFramePr>
            <a:graphicFrameLocks noGrp="1"/>
          </p:cNvGraphicFramePr>
          <p:nvPr>
            <p:extLst>
              <p:ext uri="{D42A27DB-BD31-4B8C-83A1-F6EECF244321}">
                <p14:modId xmlns:p14="http://schemas.microsoft.com/office/powerpoint/2010/main" val="32017440"/>
              </p:ext>
            </p:extLst>
          </p:nvPr>
        </p:nvGraphicFramePr>
        <p:xfrm>
          <a:off x="828261" y="1176866"/>
          <a:ext cx="10535478" cy="5039999"/>
        </p:xfrm>
        <a:graphic>
          <a:graphicData uri="http://schemas.openxmlformats.org/drawingml/2006/table">
            <a:tbl>
              <a:tblPr firstRow="1" bandRow="1">
                <a:tableStyleId>{21E4AEA4-8DFA-4A89-87EB-49C32662AFE0}</a:tableStyleId>
              </a:tblPr>
              <a:tblGrid>
                <a:gridCol w="3511826">
                  <a:extLst>
                    <a:ext uri="{9D8B030D-6E8A-4147-A177-3AD203B41FA5}">
                      <a16:colId xmlns:a16="http://schemas.microsoft.com/office/drawing/2014/main" val="2961026067"/>
                    </a:ext>
                  </a:extLst>
                </a:gridCol>
                <a:gridCol w="3511826">
                  <a:extLst>
                    <a:ext uri="{9D8B030D-6E8A-4147-A177-3AD203B41FA5}">
                      <a16:colId xmlns:a16="http://schemas.microsoft.com/office/drawing/2014/main" val="2926585415"/>
                    </a:ext>
                  </a:extLst>
                </a:gridCol>
                <a:gridCol w="3511826">
                  <a:extLst>
                    <a:ext uri="{9D8B030D-6E8A-4147-A177-3AD203B41FA5}">
                      <a16:colId xmlns:a16="http://schemas.microsoft.com/office/drawing/2014/main" val="1464481400"/>
                    </a:ext>
                  </a:extLst>
                </a:gridCol>
              </a:tblGrid>
              <a:tr h="371261">
                <a:tc>
                  <a:txBody>
                    <a:bodyPr/>
                    <a:lstStyle/>
                    <a:p>
                      <a:pPr algn="l" fontAlgn="t" latinLnBrk="0"/>
                      <a:r>
                        <a:rPr lang="en-IN" b="0" dirty="0">
                          <a:effectLst/>
                        </a:rPr>
                        <a:t>Category</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fontAlgn="t" latinLnBrk="0"/>
                      <a:r>
                        <a:rPr lang="en-IN" b="0" dirty="0">
                          <a:effectLst/>
                        </a:rPr>
                        <a:t>Software/Library</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fontAlgn="t" latinLnBrk="0"/>
                      <a:r>
                        <a:rPr lang="en-IN" b="0">
                          <a:effectLst/>
                        </a:rPr>
                        <a:t>Notes</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9862367"/>
                  </a:ext>
                </a:extLst>
              </a:tr>
              <a:tr h="915439">
                <a:tc>
                  <a:txBody>
                    <a:bodyPr/>
                    <a:lstStyle/>
                    <a:p>
                      <a:pPr algn="l" fontAlgn="base" latinLnBrk="0"/>
                      <a:r>
                        <a:rPr lang="en-IN" dirty="0">
                          <a:effectLst/>
                        </a:rPr>
                        <a:t>Operating System</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fontAlgn="base" latinLnBrk="0"/>
                      <a:r>
                        <a:rPr lang="en-IN">
                          <a:effectLst/>
                        </a:rPr>
                        <a:t>Linux (Debian or Ubuntu)</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fontAlgn="base" latinLnBrk="0"/>
                      <a:r>
                        <a:rPr lang="en-US" dirty="0">
                          <a:effectLst/>
                        </a:rPr>
                        <a:t>Google </a:t>
                      </a:r>
                      <a:r>
                        <a:rPr lang="en-US" dirty="0" err="1">
                          <a:effectLst/>
                        </a:rPr>
                        <a:t>Colab</a:t>
                      </a:r>
                      <a:r>
                        <a:rPr lang="en-US" dirty="0">
                          <a:effectLst/>
                        </a:rPr>
                        <a:t> uses a Linux-based operating system.</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668947"/>
                  </a:ext>
                </a:extLst>
              </a:tr>
              <a:tr h="915439">
                <a:tc>
                  <a:txBody>
                    <a:bodyPr/>
                    <a:lstStyle/>
                    <a:p>
                      <a:pPr algn="l" fontAlgn="base" latinLnBrk="0"/>
                      <a:r>
                        <a:rPr lang="en-IN">
                          <a:effectLst/>
                        </a:rPr>
                        <a:t>Programming Language</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fontAlgn="base" latinLnBrk="0"/>
                      <a:r>
                        <a:rPr lang="en-IN">
                          <a:effectLst/>
                        </a:rPr>
                        <a:t>Python</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fontAlgn="base" latinLnBrk="0"/>
                      <a:r>
                        <a:rPr lang="en-US">
                          <a:effectLst/>
                        </a:rPr>
                        <a:t>The primary programming language used in the project.</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4680485"/>
                  </a:ext>
                </a:extLst>
              </a:tr>
              <a:tr h="915439">
                <a:tc>
                  <a:txBody>
                    <a:bodyPr/>
                    <a:lstStyle/>
                    <a:p>
                      <a:pPr algn="l" fontAlgn="base" latinLnBrk="0"/>
                      <a:r>
                        <a:rPr lang="en-IN">
                          <a:effectLst/>
                        </a:rPr>
                        <a:t>Data Analysis</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fontAlgn="base" latinLnBrk="0"/>
                      <a:r>
                        <a:rPr lang="en-IN" dirty="0">
                          <a:effectLst/>
                        </a:rPr>
                        <a:t>Pandas</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fontAlgn="base" latinLnBrk="0"/>
                      <a:r>
                        <a:rPr lang="en-US">
                          <a:effectLst/>
                        </a:rPr>
                        <a:t>Used for data manipulation and analysis.</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1096832"/>
                  </a:ext>
                </a:extLst>
              </a:tr>
              <a:tr h="640807">
                <a:tc>
                  <a:txBody>
                    <a:bodyPr/>
                    <a:lstStyle/>
                    <a:p>
                      <a:pPr algn="l" fontAlgn="base" latinLnBrk="0"/>
                      <a:endParaRPr lang="en-IN">
                        <a:effectLst/>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fontAlgn="base" latinLnBrk="0"/>
                      <a:r>
                        <a:rPr lang="en-IN">
                          <a:effectLst/>
                        </a:rPr>
                        <a:t>NumPy</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fontAlgn="base" latinLnBrk="0"/>
                      <a:r>
                        <a:rPr lang="en-IN">
                          <a:effectLst/>
                        </a:rPr>
                        <a:t>Used for numerical computations.</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0356183"/>
                  </a:ext>
                </a:extLst>
              </a:tr>
              <a:tr h="640807">
                <a:tc>
                  <a:txBody>
                    <a:bodyPr/>
                    <a:lstStyle/>
                    <a:p>
                      <a:pPr algn="l" fontAlgn="base" latinLnBrk="0"/>
                      <a:r>
                        <a:rPr lang="en-IN">
                          <a:effectLst/>
                        </a:rPr>
                        <a:t>Visualization</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fontAlgn="base" latinLnBrk="0"/>
                      <a:r>
                        <a:rPr lang="en-IN">
                          <a:effectLst/>
                        </a:rPr>
                        <a:t>Matplotlib</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fontAlgn="base" latinLnBrk="0"/>
                      <a:r>
                        <a:rPr lang="en-US">
                          <a:effectLst/>
                        </a:rPr>
                        <a:t>Used for creating plots and visualizations.</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7686700"/>
                  </a:ext>
                </a:extLst>
              </a:tr>
              <a:tr h="640807">
                <a:tc>
                  <a:txBody>
                    <a:bodyPr/>
                    <a:lstStyle/>
                    <a:p>
                      <a:pPr algn="l" fontAlgn="base" latinLnBrk="0"/>
                      <a:endParaRPr lang="en-IN">
                        <a:effectLst/>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fontAlgn="base" latinLnBrk="0"/>
                      <a:r>
                        <a:rPr lang="en-IN">
                          <a:effectLst/>
                        </a:rPr>
                        <a:t>Seaborn</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fontAlgn="base" latinLnBrk="0"/>
                      <a:r>
                        <a:rPr lang="en-US" dirty="0">
                          <a:effectLst/>
                        </a:rPr>
                        <a:t>Used for enhanced statistical visualizations.</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3019505"/>
                  </a:ext>
                </a:extLst>
              </a:tr>
            </a:tbl>
          </a:graphicData>
        </a:graphic>
      </p:graphicFrame>
    </p:spTree>
    <p:extLst>
      <p:ext uri="{BB962C8B-B14F-4D97-AF65-F5344CB8AC3E}">
        <p14:creationId xmlns:p14="http://schemas.microsoft.com/office/powerpoint/2010/main" val="24064874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6198E6D-ADAD-7528-B500-AAAC6F95C4E6}"/>
              </a:ext>
            </a:extLst>
          </p:cNvPr>
          <p:cNvGraphicFramePr>
            <a:graphicFrameLocks noGrp="1"/>
          </p:cNvGraphicFramePr>
          <p:nvPr>
            <p:extLst>
              <p:ext uri="{D42A27DB-BD31-4B8C-83A1-F6EECF244321}">
                <p14:modId xmlns:p14="http://schemas.microsoft.com/office/powerpoint/2010/main" val="1517503856"/>
              </p:ext>
            </p:extLst>
          </p:nvPr>
        </p:nvGraphicFramePr>
        <p:xfrm>
          <a:off x="865632" y="548640"/>
          <a:ext cx="10460736" cy="5760720"/>
        </p:xfrm>
        <a:graphic>
          <a:graphicData uri="http://schemas.openxmlformats.org/drawingml/2006/table">
            <a:tbl>
              <a:tblPr firstRow="1" bandRow="1">
                <a:tableStyleId>{21E4AEA4-8DFA-4A89-87EB-49C32662AFE0}</a:tableStyleId>
              </a:tblPr>
              <a:tblGrid>
                <a:gridCol w="3486912">
                  <a:extLst>
                    <a:ext uri="{9D8B030D-6E8A-4147-A177-3AD203B41FA5}">
                      <a16:colId xmlns:a16="http://schemas.microsoft.com/office/drawing/2014/main" val="208596534"/>
                    </a:ext>
                  </a:extLst>
                </a:gridCol>
                <a:gridCol w="3486912">
                  <a:extLst>
                    <a:ext uri="{9D8B030D-6E8A-4147-A177-3AD203B41FA5}">
                      <a16:colId xmlns:a16="http://schemas.microsoft.com/office/drawing/2014/main" val="530721034"/>
                    </a:ext>
                  </a:extLst>
                </a:gridCol>
                <a:gridCol w="3486912">
                  <a:extLst>
                    <a:ext uri="{9D8B030D-6E8A-4147-A177-3AD203B41FA5}">
                      <a16:colId xmlns:a16="http://schemas.microsoft.com/office/drawing/2014/main" val="2393241139"/>
                    </a:ext>
                  </a:extLst>
                </a:gridCol>
              </a:tblGrid>
              <a:tr h="281896">
                <a:tc>
                  <a:txBody>
                    <a:bodyPr/>
                    <a:lstStyle/>
                    <a:p>
                      <a:pPr algn="l" fontAlgn="t" latinLnBrk="0"/>
                      <a:r>
                        <a:rPr lang="en-IN" b="0" dirty="0">
                          <a:effectLst/>
                        </a:rPr>
                        <a:t>Category</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fontAlgn="t" latinLnBrk="0"/>
                      <a:r>
                        <a:rPr lang="en-IN" b="0" dirty="0">
                          <a:effectLst/>
                        </a:rPr>
                        <a:t>Software/Library</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fontAlgn="t" latinLnBrk="0"/>
                      <a:r>
                        <a:rPr lang="en-IN" b="0" dirty="0">
                          <a:effectLst/>
                        </a:rPr>
                        <a:t>Notes</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1435345"/>
                  </a:ext>
                </a:extLst>
              </a:tr>
              <a:tr h="1021176">
                <a:tc>
                  <a:txBody>
                    <a:bodyPr/>
                    <a:lstStyle/>
                    <a:p>
                      <a:pPr algn="l" fontAlgn="base" latinLnBrk="0"/>
                      <a:r>
                        <a:rPr lang="en-IN" dirty="0">
                          <a:effectLst/>
                        </a:rPr>
                        <a:t>Machine Learning</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fontAlgn="base" latinLnBrk="0"/>
                      <a:r>
                        <a:rPr lang="en-IN">
                          <a:effectLst/>
                        </a:rPr>
                        <a:t>Scikit-learn</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fontAlgn="base" latinLnBrk="0"/>
                      <a:r>
                        <a:rPr lang="en-US" dirty="0">
                          <a:effectLst/>
                        </a:rPr>
                        <a:t>Used for various machine learning algorithms, model evaluation, and data preprocessing.</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4027945"/>
                  </a:ext>
                </a:extLst>
              </a:tr>
              <a:tr h="329412">
                <a:tc>
                  <a:txBody>
                    <a:bodyPr/>
                    <a:lstStyle/>
                    <a:p>
                      <a:pPr algn="l" fontAlgn="base" latinLnBrk="0"/>
                      <a:endParaRPr lang="en-IN">
                        <a:effectLst/>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fontAlgn="base" latinLnBrk="0"/>
                      <a:r>
                        <a:rPr lang="en-IN">
                          <a:effectLst/>
                        </a:rPr>
                        <a:t>LightGBM</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fontAlgn="base" latinLnBrk="0"/>
                      <a:r>
                        <a:rPr lang="en-IN">
                          <a:effectLst/>
                        </a:rPr>
                        <a:t>Used for gradient boosting.</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00507359"/>
                  </a:ext>
                </a:extLst>
              </a:tr>
              <a:tr h="329412">
                <a:tc>
                  <a:txBody>
                    <a:bodyPr/>
                    <a:lstStyle/>
                    <a:p>
                      <a:pPr algn="l" fontAlgn="base" latinLnBrk="0"/>
                      <a:endParaRPr lang="en-IN">
                        <a:effectLst/>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fontAlgn="base" latinLnBrk="0"/>
                      <a:r>
                        <a:rPr lang="en-IN">
                          <a:effectLst/>
                        </a:rPr>
                        <a:t>XGBoost</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fontAlgn="base" latinLnBrk="0"/>
                      <a:r>
                        <a:rPr lang="en-IN">
                          <a:effectLst/>
                        </a:rPr>
                        <a:t>Used for gradient boosting.</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8286015"/>
                  </a:ext>
                </a:extLst>
              </a:tr>
              <a:tr h="329412">
                <a:tc>
                  <a:txBody>
                    <a:bodyPr/>
                    <a:lstStyle/>
                    <a:p>
                      <a:pPr algn="l" fontAlgn="base" latinLnBrk="0"/>
                      <a:endParaRPr lang="en-IN">
                        <a:effectLst/>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fontAlgn="base" latinLnBrk="0"/>
                      <a:r>
                        <a:rPr lang="en-IN">
                          <a:effectLst/>
                        </a:rPr>
                        <a:t>CatBoost</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fontAlgn="base" latinLnBrk="0"/>
                      <a:r>
                        <a:rPr lang="en-IN">
                          <a:effectLst/>
                        </a:rPr>
                        <a:t>Used for gradient boosting.</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298320"/>
                  </a:ext>
                </a:extLst>
              </a:tr>
              <a:tr h="1021176">
                <a:tc>
                  <a:txBody>
                    <a:bodyPr/>
                    <a:lstStyle/>
                    <a:p>
                      <a:pPr algn="l" fontAlgn="base" latinLnBrk="0"/>
                      <a:endParaRPr lang="en-IN">
                        <a:effectLst/>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fontAlgn="base" latinLnBrk="0"/>
                      <a:r>
                        <a:rPr lang="en-IN">
                          <a:effectLst/>
                        </a:rPr>
                        <a:t>TensorFlow</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fontAlgn="base" latinLnBrk="0"/>
                      <a:r>
                        <a:rPr lang="en-US" dirty="0">
                          <a:effectLst/>
                        </a:rPr>
                        <a:t>Potentially used for building neural networks (though not heavily emphasized in the notebook).</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0951664"/>
                  </a:ext>
                </a:extLst>
              </a:tr>
              <a:tr h="823529">
                <a:tc>
                  <a:txBody>
                    <a:bodyPr/>
                    <a:lstStyle/>
                    <a:p>
                      <a:pPr algn="l" fontAlgn="base" latinLnBrk="0"/>
                      <a:endParaRPr lang="en-IN" dirty="0">
                        <a:effectLst/>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fontAlgn="base" latinLnBrk="0"/>
                      <a:r>
                        <a:rPr lang="en-IN" dirty="0" err="1">
                          <a:effectLst/>
                        </a:rPr>
                        <a:t>Keras</a:t>
                      </a:r>
                      <a:endParaRPr lang="en-IN" dirty="0">
                        <a:effectLst/>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fontAlgn="base" latinLnBrk="0"/>
                      <a:r>
                        <a:rPr lang="en-US" dirty="0">
                          <a:effectLst/>
                        </a:rPr>
                        <a:t>High-level API for building and training neural networks (used if TensorFlow is employed).</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6719052"/>
                  </a:ext>
                </a:extLst>
              </a:tr>
              <a:tr h="625882">
                <a:tc>
                  <a:txBody>
                    <a:bodyPr/>
                    <a:lstStyle/>
                    <a:p>
                      <a:pPr algn="l" fontAlgn="base" latinLnBrk="0"/>
                      <a:r>
                        <a:rPr lang="en-IN">
                          <a:effectLst/>
                        </a:rPr>
                        <a:t>Other Libraries</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fontAlgn="base" latinLnBrk="0"/>
                      <a:r>
                        <a:rPr lang="en-IN">
                          <a:effectLst/>
                        </a:rPr>
                        <a:t>Imblearn (SMOTE)</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fontAlgn="base" latinLnBrk="0"/>
                      <a:r>
                        <a:rPr lang="en-IN">
                          <a:effectLst/>
                        </a:rPr>
                        <a:t>Used for handling imbalanced datasets (oversampling).</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4283065"/>
                  </a:ext>
                </a:extLst>
              </a:tr>
              <a:tr h="329412">
                <a:tc>
                  <a:txBody>
                    <a:bodyPr/>
                    <a:lstStyle/>
                    <a:p>
                      <a:pPr algn="l" fontAlgn="base" latinLnBrk="0"/>
                      <a:endParaRPr lang="en-IN">
                        <a:effectLst/>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fontAlgn="base" latinLnBrk="0"/>
                      <a:r>
                        <a:rPr lang="en-IN">
                          <a:effectLst/>
                        </a:rPr>
                        <a:t>Fast_ML</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fontAlgn="base" latinLnBrk="0"/>
                      <a:r>
                        <a:rPr lang="en-IN" dirty="0">
                          <a:effectLst/>
                        </a:rPr>
                        <a:t>Quick ML implementation Library</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4088539"/>
                  </a:ext>
                </a:extLst>
              </a:tr>
            </a:tbl>
          </a:graphicData>
        </a:graphic>
      </p:graphicFrame>
    </p:spTree>
    <p:extLst>
      <p:ext uri="{BB962C8B-B14F-4D97-AF65-F5344CB8AC3E}">
        <p14:creationId xmlns:p14="http://schemas.microsoft.com/office/powerpoint/2010/main" val="764157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9194407A-8195-3DFA-CD2A-3E865B40C374}"/>
              </a:ext>
            </a:extLst>
          </p:cNvPr>
          <p:cNvSpPr/>
          <p:nvPr/>
        </p:nvSpPr>
        <p:spPr>
          <a:xfrm>
            <a:off x="9500616" y="2175820"/>
            <a:ext cx="2496312" cy="3548324"/>
          </a:xfrm>
          <a:prstGeom prst="roundRect">
            <a:avLst/>
          </a:prstGeom>
          <a:solidFill>
            <a:schemeClr val="accent2">
              <a:lumMod val="40000"/>
              <a:lumOff val="60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5C4232E1-2580-B3BF-9D59-28477E93A2B4}"/>
              </a:ext>
            </a:extLst>
          </p:cNvPr>
          <p:cNvSpPr txBox="1"/>
          <p:nvPr/>
        </p:nvSpPr>
        <p:spPr>
          <a:xfrm>
            <a:off x="331470" y="345686"/>
            <a:ext cx="3179826" cy="584775"/>
          </a:xfrm>
          <a:prstGeom prst="rect">
            <a:avLst/>
          </a:prstGeom>
          <a:noFill/>
        </p:spPr>
        <p:txBody>
          <a:bodyPr wrap="square">
            <a:spAutoFit/>
          </a:bodyPr>
          <a:lstStyle/>
          <a:p>
            <a:r>
              <a:rPr lang="en-IN" sz="3200" b="1" i="0" u="sng" dirty="0">
                <a:effectLst/>
                <a:latin typeface="Times New Roman" panose="02020603050405020304" pitchFamily="18" charset="0"/>
                <a:cs typeface="Times New Roman" panose="02020603050405020304" pitchFamily="18" charset="0"/>
              </a:rPr>
              <a:t>Results Analysis</a:t>
            </a:r>
            <a:endParaRPr lang="en-IN" sz="3200" b="1" u="sng"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ED2C499-6A04-09A8-AC33-ED5385F3C84F}"/>
              </a:ext>
            </a:extLst>
          </p:cNvPr>
          <p:cNvSpPr txBox="1"/>
          <p:nvPr/>
        </p:nvSpPr>
        <p:spPr>
          <a:xfrm>
            <a:off x="331470" y="1229975"/>
            <a:ext cx="11317986" cy="646331"/>
          </a:xfrm>
          <a:prstGeom prst="rect">
            <a:avLst/>
          </a:prstGeom>
          <a:noFill/>
        </p:spPr>
        <p:txBody>
          <a:bodyPr wrap="square">
            <a:spAutoFit/>
          </a:bodyPr>
          <a:lstStyle/>
          <a:p>
            <a:pPr algn="l">
              <a:buFont typeface="Arial" panose="020B0604020202020204" pitchFamily="34" charset="0"/>
              <a:buChar char="•"/>
            </a:pPr>
            <a:r>
              <a:rPr lang="en-US" b="1" i="0" dirty="0">
                <a:effectLst/>
                <a:latin typeface="Times New Roman" panose="02020603050405020304" pitchFamily="18" charset="0"/>
                <a:cs typeface="Times New Roman" panose="02020603050405020304" pitchFamily="18" charset="0"/>
              </a:rPr>
              <a:t>F1-Score: </a:t>
            </a:r>
            <a:r>
              <a:rPr lang="en-US" b="0" i="0" dirty="0">
                <a:effectLst/>
                <a:latin typeface="Times New Roman" panose="02020603050405020304" pitchFamily="18" charset="0"/>
                <a:cs typeface="Times New Roman" panose="02020603050405020304" pitchFamily="18" charset="0"/>
              </a:rPr>
              <a:t>The primary evaluation metric, balancing precision and recall to assess the model's ability to correctly classify patients at different stages of Alzheimer's.</a:t>
            </a:r>
          </a:p>
        </p:txBody>
      </p:sp>
      <p:graphicFrame>
        <p:nvGraphicFramePr>
          <p:cNvPr id="6" name="Table 5">
            <a:extLst>
              <a:ext uri="{FF2B5EF4-FFF2-40B4-BE49-F238E27FC236}">
                <a16:creationId xmlns:a16="http://schemas.microsoft.com/office/drawing/2014/main" id="{655C3A2C-8B7F-ADF6-6B27-88B590090834}"/>
              </a:ext>
            </a:extLst>
          </p:cNvPr>
          <p:cNvGraphicFramePr>
            <a:graphicFrameLocks noGrp="1"/>
          </p:cNvGraphicFramePr>
          <p:nvPr>
            <p:extLst>
              <p:ext uri="{D42A27DB-BD31-4B8C-83A1-F6EECF244321}">
                <p14:modId xmlns:p14="http://schemas.microsoft.com/office/powerpoint/2010/main" val="2006807513"/>
              </p:ext>
            </p:extLst>
          </p:nvPr>
        </p:nvGraphicFramePr>
        <p:xfrm>
          <a:off x="779526" y="2175820"/>
          <a:ext cx="7710354" cy="3403600"/>
        </p:xfrm>
        <a:graphic>
          <a:graphicData uri="http://schemas.openxmlformats.org/drawingml/2006/table">
            <a:tbl>
              <a:tblPr firstRow="1" bandRow="1">
                <a:tableStyleId>{5C22544A-7EE6-4342-B048-85BDC9FD1C3A}</a:tableStyleId>
              </a:tblPr>
              <a:tblGrid>
                <a:gridCol w="1285059">
                  <a:extLst>
                    <a:ext uri="{9D8B030D-6E8A-4147-A177-3AD203B41FA5}">
                      <a16:colId xmlns:a16="http://schemas.microsoft.com/office/drawing/2014/main" val="1658116174"/>
                    </a:ext>
                  </a:extLst>
                </a:gridCol>
                <a:gridCol w="1285059">
                  <a:extLst>
                    <a:ext uri="{9D8B030D-6E8A-4147-A177-3AD203B41FA5}">
                      <a16:colId xmlns:a16="http://schemas.microsoft.com/office/drawing/2014/main" val="4089766967"/>
                    </a:ext>
                  </a:extLst>
                </a:gridCol>
                <a:gridCol w="1285059">
                  <a:extLst>
                    <a:ext uri="{9D8B030D-6E8A-4147-A177-3AD203B41FA5}">
                      <a16:colId xmlns:a16="http://schemas.microsoft.com/office/drawing/2014/main" val="3457554033"/>
                    </a:ext>
                  </a:extLst>
                </a:gridCol>
                <a:gridCol w="1285059">
                  <a:extLst>
                    <a:ext uri="{9D8B030D-6E8A-4147-A177-3AD203B41FA5}">
                      <a16:colId xmlns:a16="http://schemas.microsoft.com/office/drawing/2014/main" val="3901395277"/>
                    </a:ext>
                  </a:extLst>
                </a:gridCol>
                <a:gridCol w="1285059">
                  <a:extLst>
                    <a:ext uri="{9D8B030D-6E8A-4147-A177-3AD203B41FA5}">
                      <a16:colId xmlns:a16="http://schemas.microsoft.com/office/drawing/2014/main" val="1394080109"/>
                    </a:ext>
                  </a:extLst>
                </a:gridCol>
                <a:gridCol w="1285059">
                  <a:extLst>
                    <a:ext uri="{9D8B030D-6E8A-4147-A177-3AD203B41FA5}">
                      <a16:colId xmlns:a16="http://schemas.microsoft.com/office/drawing/2014/main" val="1116929699"/>
                    </a:ext>
                  </a:extLst>
                </a:gridCol>
              </a:tblGrid>
              <a:tr h="370840">
                <a:tc>
                  <a:txBody>
                    <a:bodyPr/>
                    <a:lstStyle/>
                    <a:p>
                      <a:r>
                        <a:rPr lang="en-IN"/>
                        <a:t>Model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t>F1-score (Class 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t>F1-score (Class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t>F1-score (Class 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t>Macro Avg F1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Test Accuracy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1805216"/>
                  </a:ext>
                </a:extLst>
              </a:tr>
              <a:tr h="370840">
                <a:tc>
                  <a:txBody>
                    <a:bodyPr/>
                    <a:lstStyle/>
                    <a:p>
                      <a:r>
                        <a:rPr lang="en-IN"/>
                        <a:t>Logistic Regression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t>0.83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0.53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t>0.38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t>0.44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t>71.00%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1959132"/>
                  </a:ext>
                </a:extLst>
              </a:tr>
              <a:tr h="370840">
                <a:tc>
                  <a:txBody>
                    <a:bodyPr/>
                    <a:lstStyle/>
                    <a:p>
                      <a:r>
                        <a:rPr lang="en-IN"/>
                        <a:t>Random Forest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t>0.85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t>0.59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t>0.38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t>0.45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74.00%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2017719"/>
                  </a:ext>
                </a:extLst>
              </a:tr>
              <a:tr h="370840">
                <a:tc>
                  <a:txBody>
                    <a:bodyPr/>
                    <a:lstStyle/>
                    <a:p>
                      <a:r>
                        <a:rPr lang="en-IN"/>
                        <a:t>XGBoost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t>0.83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t>0.61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t>0.42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t>0.47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t>75.00%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122686"/>
                  </a:ext>
                </a:extLst>
              </a:tr>
              <a:tr h="370840">
                <a:tc>
                  <a:txBody>
                    <a:bodyPr/>
                    <a:lstStyle/>
                    <a:p>
                      <a:r>
                        <a:rPr lang="en-IN" b="1"/>
                        <a:t>LightGBM</a:t>
                      </a: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b="1"/>
                        <a:t>0.85</a:t>
                      </a: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b="1"/>
                        <a:t>0.63</a:t>
                      </a: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b="1"/>
                        <a:t>0.48</a:t>
                      </a: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b="1"/>
                        <a:t>0.49</a:t>
                      </a: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b="1"/>
                        <a:t>76.96%</a:t>
                      </a: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2344051"/>
                  </a:ext>
                </a:extLst>
              </a:tr>
              <a:tr h="370840">
                <a:tc>
                  <a:txBody>
                    <a:bodyPr/>
                    <a:lstStyle/>
                    <a:p>
                      <a:r>
                        <a:rPr lang="en-IN"/>
                        <a:t>CatBoost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t>0.83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t>0.57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t>0.48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t>0.47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t>73.04%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1566245"/>
                  </a:ext>
                </a:extLst>
              </a:tr>
              <a:tr h="370840">
                <a:tc>
                  <a:txBody>
                    <a:bodyPr/>
                    <a:lstStyle/>
                    <a:p>
                      <a:r>
                        <a:rPr lang="en-IN"/>
                        <a:t>MLP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t>0.81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t>0.52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t>0.55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0.47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71.08%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2342662"/>
                  </a:ext>
                </a:extLst>
              </a:tr>
            </a:tbl>
          </a:graphicData>
        </a:graphic>
      </p:graphicFrame>
      <p:sp>
        <p:nvSpPr>
          <p:cNvPr id="8" name="TextBox 7">
            <a:extLst>
              <a:ext uri="{FF2B5EF4-FFF2-40B4-BE49-F238E27FC236}">
                <a16:creationId xmlns:a16="http://schemas.microsoft.com/office/drawing/2014/main" id="{ACB60F72-CA04-30C9-759A-0826FC89CA2C}"/>
              </a:ext>
            </a:extLst>
          </p:cNvPr>
          <p:cNvSpPr txBox="1"/>
          <p:nvPr/>
        </p:nvSpPr>
        <p:spPr>
          <a:xfrm>
            <a:off x="9601200" y="2243620"/>
            <a:ext cx="2395728" cy="3416320"/>
          </a:xfrm>
          <a:prstGeom prst="rect">
            <a:avLst/>
          </a:prstGeom>
          <a:noFill/>
        </p:spPr>
        <p:txBody>
          <a:bodyPr wrap="square">
            <a:spAutoFit/>
          </a:bodyPr>
          <a:lstStyle/>
          <a:p>
            <a:pPr>
              <a:buNone/>
            </a:pPr>
            <a:r>
              <a:rPr lang="en-US" b="1" dirty="0"/>
              <a:t>Best Performing Model:</a:t>
            </a:r>
          </a:p>
          <a:p>
            <a:pPr>
              <a:buNone/>
            </a:pPr>
            <a:endParaRPr lang="en-US" b="1" dirty="0"/>
          </a:p>
          <a:p>
            <a:pPr>
              <a:buFont typeface="Arial" panose="020B0604020202020204" pitchFamily="34" charset="0"/>
              <a:buChar char="•"/>
            </a:pPr>
            <a:r>
              <a:rPr lang="en-US" b="1" dirty="0" err="1"/>
              <a:t>LightGBM</a:t>
            </a:r>
            <a:r>
              <a:rPr lang="en-US" dirty="0"/>
              <a:t> gives the best results both in terms of </a:t>
            </a:r>
            <a:r>
              <a:rPr lang="en-US" b="1" dirty="0"/>
              <a:t>Macro Average F1-score (0.49)</a:t>
            </a:r>
            <a:r>
              <a:rPr lang="en-US" dirty="0"/>
              <a:t> and </a:t>
            </a:r>
            <a:r>
              <a:rPr lang="en-US" b="1" dirty="0"/>
              <a:t>Test Accuracy (76.96%)</a:t>
            </a:r>
            <a:r>
              <a:rPr lang="en-US" dirty="0"/>
              <a:t>, making it the top performer among the models you used.</a:t>
            </a:r>
          </a:p>
        </p:txBody>
      </p:sp>
    </p:spTree>
    <p:extLst>
      <p:ext uri="{BB962C8B-B14F-4D97-AF65-F5344CB8AC3E}">
        <p14:creationId xmlns:p14="http://schemas.microsoft.com/office/powerpoint/2010/main" val="2599127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81FAB0-11E2-3CB3-3380-A5D5254F3E04}"/>
              </a:ext>
            </a:extLst>
          </p:cNvPr>
          <p:cNvSpPr txBox="1"/>
          <p:nvPr/>
        </p:nvSpPr>
        <p:spPr>
          <a:xfrm>
            <a:off x="424500" y="412122"/>
            <a:ext cx="1184844" cy="630942"/>
          </a:xfrm>
          <a:prstGeom prst="rect">
            <a:avLst/>
          </a:prstGeom>
          <a:noFill/>
        </p:spPr>
        <p:txBody>
          <a:bodyPr wrap="square">
            <a:spAutoFit/>
          </a:bodyPr>
          <a:lstStyle/>
          <a:p>
            <a:r>
              <a:rPr lang="en-IN" sz="3500" b="1" i="0" u="sng" dirty="0">
                <a:effectLst/>
                <a:latin typeface="Times New Roman" panose="02020603050405020304" pitchFamily="18" charset="0"/>
                <a:cs typeface="Times New Roman" panose="02020603050405020304" pitchFamily="18" charset="0"/>
              </a:rPr>
              <a:t>AIM</a:t>
            </a:r>
            <a:endParaRPr lang="en-IN" sz="3500" b="1" u="sng" dirty="0">
              <a:latin typeface="Times New Roman" panose="02020603050405020304" pitchFamily="18" charset="0"/>
              <a:cs typeface="Times New Roman" panose="02020603050405020304" pitchFamily="18" charset="0"/>
            </a:endParaRPr>
          </a:p>
        </p:txBody>
      </p:sp>
      <p:graphicFrame>
        <p:nvGraphicFramePr>
          <p:cNvPr id="8" name="TextBox 5">
            <a:extLst>
              <a:ext uri="{FF2B5EF4-FFF2-40B4-BE49-F238E27FC236}">
                <a16:creationId xmlns:a16="http://schemas.microsoft.com/office/drawing/2014/main" id="{B8E14A67-C7AF-C792-6E1A-8CFC2F065CB8}"/>
              </a:ext>
            </a:extLst>
          </p:cNvPr>
          <p:cNvGraphicFramePr/>
          <p:nvPr>
            <p:extLst>
              <p:ext uri="{D42A27DB-BD31-4B8C-83A1-F6EECF244321}">
                <p14:modId xmlns:p14="http://schemas.microsoft.com/office/powerpoint/2010/main" val="1203325131"/>
              </p:ext>
            </p:extLst>
          </p:nvPr>
        </p:nvGraphicFramePr>
        <p:xfrm>
          <a:off x="424500" y="1413731"/>
          <a:ext cx="10310556" cy="44012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1786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31D1E3-EECC-B7F0-55FE-4D34123A859B}"/>
              </a:ext>
            </a:extLst>
          </p:cNvPr>
          <p:cNvSpPr txBox="1"/>
          <p:nvPr/>
        </p:nvSpPr>
        <p:spPr>
          <a:xfrm>
            <a:off x="368046" y="181094"/>
            <a:ext cx="2137410" cy="584775"/>
          </a:xfrm>
          <a:prstGeom prst="rect">
            <a:avLst/>
          </a:prstGeom>
          <a:noFill/>
        </p:spPr>
        <p:txBody>
          <a:bodyPr wrap="square">
            <a:spAutoFit/>
          </a:bodyPr>
          <a:lstStyle/>
          <a:p>
            <a:r>
              <a:rPr lang="en-IN" sz="3200" b="1" i="0" u="sng" dirty="0">
                <a:solidFill>
                  <a:srgbClr val="222222"/>
                </a:solidFill>
                <a:effectLst/>
                <a:latin typeface="Times New Roman" panose="02020603050405020304" pitchFamily="18" charset="0"/>
                <a:cs typeface="Times New Roman" panose="02020603050405020304" pitchFamily="18" charset="0"/>
              </a:rPr>
              <a:t>Conclusion</a:t>
            </a:r>
            <a:endParaRPr lang="en-IN" sz="3200" b="1" u="sng"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A7450BF-65F6-B867-3AAD-D7A2C9F02525}"/>
              </a:ext>
            </a:extLst>
          </p:cNvPr>
          <p:cNvSpPr txBox="1"/>
          <p:nvPr/>
        </p:nvSpPr>
        <p:spPr>
          <a:xfrm>
            <a:off x="368046" y="1028343"/>
            <a:ext cx="11409426" cy="4801314"/>
          </a:xfrm>
          <a:prstGeom prst="rect">
            <a:avLst/>
          </a:prstGeom>
          <a:noFill/>
        </p:spPr>
        <p:txBody>
          <a:bodyPr wrap="square">
            <a:spAutoFit/>
          </a:bodyPr>
          <a:lstStyle/>
          <a:p>
            <a:pPr algn="l">
              <a:buFont typeface="Arial" panose="020B0604020202020204" pitchFamily="34" charset="0"/>
              <a:buChar char="•"/>
            </a:pPr>
            <a:r>
              <a:rPr lang="en-US" b="0" i="0" dirty="0">
                <a:effectLst/>
                <a:latin typeface="fkGroteskNeue"/>
              </a:rPr>
              <a:t> The project successfully developed and evaluated multiple machine learning models to predict the progression level of Alzheimer's Disease using MRI and clinical data from the NACC-UDS dataset.</a:t>
            </a:r>
          </a:p>
          <a:p>
            <a:pPr algn="l">
              <a:buFont typeface="Arial" panose="020B0604020202020204" pitchFamily="34" charset="0"/>
              <a:buChar char="•"/>
            </a:pPr>
            <a:endParaRPr lang="en-US" b="0" i="0" dirty="0">
              <a:effectLst/>
              <a:latin typeface="fkGroteskNeue"/>
            </a:endParaRPr>
          </a:p>
          <a:p>
            <a:pPr algn="l">
              <a:buFont typeface="Arial" panose="020B0604020202020204" pitchFamily="34" charset="0"/>
              <a:buChar char="•"/>
            </a:pPr>
            <a:r>
              <a:rPr lang="en-US" b="0" i="0" dirty="0">
                <a:effectLst/>
                <a:latin typeface="fkGroteskNeue"/>
              </a:rPr>
              <a:t> Among the tested models, </a:t>
            </a:r>
            <a:r>
              <a:rPr lang="en-US" dirty="0" err="1">
                <a:latin typeface="fkGroteskNeue"/>
              </a:rPr>
              <a:t>LightGBM</a:t>
            </a:r>
            <a:r>
              <a:rPr lang="en-US" b="0" i="0" dirty="0">
                <a:effectLst/>
                <a:latin typeface="fkGroteskNeue"/>
              </a:rPr>
              <a:t> demonstrated the best performance with the highest F1-score, indicating its strong ability to accurately classify patients into different stages of Alzheimer’s.</a:t>
            </a:r>
          </a:p>
          <a:p>
            <a:pPr algn="l">
              <a:buFont typeface="Arial" panose="020B0604020202020204" pitchFamily="34" charset="0"/>
              <a:buChar char="•"/>
            </a:pPr>
            <a:endParaRPr lang="en-US" b="0" i="0" dirty="0">
              <a:effectLst/>
              <a:latin typeface="fkGroteskNeue"/>
            </a:endParaRPr>
          </a:p>
          <a:p>
            <a:pPr algn="l">
              <a:buFont typeface="Arial" panose="020B0604020202020204" pitchFamily="34" charset="0"/>
              <a:buChar char="•"/>
            </a:pPr>
            <a:r>
              <a:rPr lang="en-US" b="0" i="0" dirty="0">
                <a:effectLst/>
                <a:latin typeface="fkGroteskNeue"/>
              </a:rPr>
              <a:t> Advanced ensemble methods like Random Forest, </a:t>
            </a:r>
            <a:r>
              <a:rPr lang="en-US" b="0" i="0" dirty="0" err="1">
                <a:effectLst/>
                <a:latin typeface="fkGroteskNeue"/>
              </a:rPr>
              <a:t>XGBoost</a:t>
            </a:r>
            <a:r>
              <a:rPr lang="en-US" b="0" i="0" dirty="0">
                <a:effectLst/>
                <a:latin typeface="fkGroteskNeue"/>
              </a:rPr>
              <a:t>, and </a:t>
            </a:r>
            <a:r>
              <a:rPr lang="en-US" b="0" i="0" dirty="0" err="1">
                <a:effectLst/>
                <a:latin typeface="fkGroteskNeue"/>
              </a:rPr>
              <a:t>LightGBM</a:t>
            </a:r>
            <a:r>
              <a:rPr lang="en-US" b="0" i="0" dirty="0">
                <a:effectLst/>
                <a:latin typeface="fkGroteskNeue"/>
              </a:rPr>
              <a:t> also showed promising results, outperforming traditional Logistic Regression and neural network-based MLP.</a:t>
            </a:r>
          </a:p>
          <a:p>
            <a:pPr algn="l">
              <a:buFont typeface="Arial" panose="020B0604020202020204" pitchFamily="34" charset="0"/>
              <a:buChar char="•"/>
            </a:pPr>
            <a:endParaRPr lang="en-US" b="0" i="0" dirty="0">
              <a:effectLst/>
              <a:latin typeface="fkGroteskNeue"/>
            </a:endParaRPr>
          </a:p>
          <a:p>
            <a:pPr algn="l">
              <a:buFont typeface="Arial" panose="020B0604020202020204" pitchFamily="34" charset="0"/>
              <a:buChar char="•"/>
            </a:pPr>
            <a:r>
              <a:rPr lang="en-US" b="0" i="0" dirty="0">
                <a:effectLst/>
                <a:latin typeface="fkGroteskNeue"/>
              </a:rPr>
              <a:t> The use of thorough data preprocessing, feature engineering, and careful model evaluation helped in building robust predictive models.</a:t>
            </a:r>
          </a:p>
          <a:p>
            <a:pPr algn="l">
              <a:buFont typeface="Arial" panose="020B0604020202020204" pitchFamily="34" charset="0"/>
              <a:buChar char="•"/>
            </a:pPr>
            <a:endParaRPr lang="en-US" b="0" i="0" dirty="0">
              <a:effectLst/>
              <a:latin typeface="fkGroteskNeue"/>
            </a:endParaRPr>
          </a:p>
          <a:p>
            <a:pPr algn="l">
              <a:buFont typeface="Arial" panose="020B0604020202020204" pitchFamily="34" charset="0"/>
              <a:buChar char="•"/>
            </a:pPr>
            <a:r>
              <a:rPr lang="en-US" b="0" i="0" dirty="0">
                <a:effectLst/>
                <a:latin typeface="fkGroteskNeue"/>
              </a:rPr>
              <a:t> Early and accurate prediction of Alzheimer’s progression can significantly aid clinicians in timely intervention and personalized patient care, contributing to improved health outcomes.</a:t>
            </a:r>
          </a:p>
          <a:p>
            <a:pPr algn="l">
              <a:buFont typeface="Arial" panose="020B0604020202020204" pitchFamily="34" charset="0"/>
              <a:buChar char="•"/>
            </a:pPr>
            <a:endParaRPr lang="en-US" b="0" i="0" dirty="0">
              <a:effectLst/>
              <a:latin typeface="fkGroteskNeue"/>
            </a:endParaRPr>
          </a:p>
          <a:p>
            <a:pPr algn="l">
              <a:buFont typeface="Arial" panose="020B0604020202020204" pitchFamily="34" charset="0"/>
              <a:buChar char="•"/>
            </a:pPr>
            <a:r>
              <a:rPr lang="en-US" b="0" i="0" dirty="0">
                <a:effectLst/>
                <a:latin typeface="fkGroteskNeue"/>
              </a:rPr>
              <a:t> This work aligns with Sustainable Development Goals by promoting good health and well-being through innovative healthcare solutions.</a:t>
            </a:r>
          </a:p>
        </p:txBody>
      </p:sp>
    </p:spTree>
    <p:extLst>
      <p:ext uri="{BB962C8B-B14F-4D97-AF65-F5344CB8AC3E}">
        <p14:creationId xmlns:p14="http://schemas.microsoft.com/office/powerpoint/2010/main" val="31701875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A6089E-D626-9F33-5BB3-E2E76BF820B7}"/>
              </a:ext>
            </a:extLst>
          </p:cNvPr>
          <p:cNvSpPr txBox="1"/>
          <p:nvPr/>
        </p:nvSpPr>
        <p:spPr>
          <a:xfrm>
            <a:off x="263271" y="245102"/>
            <a:ext cx="7623810" cy="584775"/>
          </a:xfrm>
          <a:prstGeom prst="rect">
            <a:avLst/>
          </a:prstGeom>
          <a:noFill/>
        </p:spPr>
        <p:txBody>
          <a:bodyPr wrap="square">
            <a:spAutoFit/>
          </a:bodyPr>
          <a:lstStyle/>
          <a:p>
            <a:pPr algn="ctr"/>
            <a:r>
              <a:rPr lang="en-US" sz="3200" b="1" i="0" u="sng" dirty="0">
                <a:solidFill>
                  <a:srgbClr val="222222"/>
                </a:solidFill>
                <a:effectLst/>
                <a:latin typeface="Times New Roman" panose="02020603050405020304" pitchFamily="18" charset="0"/>
                <a:cs typeface="Times New Roman" panose="02020603050405020304" pitchFamily="18" charset="0"/>
              </a:rPr>
              <a:t>Contribution of Individual Team Members</a:t>
            </a:r>
            <a:endParaRPr lang="en-IN" sz="3200" b="1" u="sng"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B0D393A-1853-99C9-0341-0A156833F5B9}"/>
              </a:ext>
            </a:extLst>
          </p:cNvPr>
          <p:cNvSpPr txBox="1"/>
          <p:nvPr/>
        </p:nvSpPr>
        <p:spPr>
          <a:xfrm>
            <a:off x="422910" y="1166842"/>
            <a:ext cx="10879074" cy="3139321"/>
          </a:xfrm>
          <a:prstGeom prst="rect">
            <a:avLst/>
          </a:prstGeom>
          <a:noFill/>
        </p:spPr>
        <p:txBody>
          <a:bodyPr wrap="square">
            <a:spAutoFit/>
          </a:bodyPr>
          <a:lstStyle/>
          <a:p>
            <a:r>
              <a:rPr lang="en-US" b="1" dirty="0"/>
              <a:t>1. Garvit Rastogi (21BCT0034)</a:t>
            </a:r>
            <a:br>
              <a:rPr lang="en-US" dirty="0"/>
            </a:br>
            <a:r>
              <a:rPr lang="en-US" dirty="0"/>
              <a:t>Garvit was responsible for data preprocessing, exploratory data analysis (EDA), and implementing machine learning models including Random Forest, </a:t>
            </a:r>
            <a:r>
              <a:rPr lang="en-US" dirty="0" err="1"/>
              <a:t>XGBoost</a:t>
            </a:r>
            <a:r>
              <a:rPr lang="en-US" dirty="0"/>
              <a:t>, and </a:t>
            </a:r>
            <a:r>
              <a:rPr lang="en-US" dirty="0" err="1"/>
              <a:t>LightGBM</a:t>
            </a:r>
            <a:r>
              <a:rPr lang="en-US" dirty="0"/>
              <a:t>. He also worked on model evaluation, hyperparameter tuning, and report documentation.</a:t>
            </a:r>
          </a:p>
          <a:p>
            <a:pPr>
              <a:buFont typeface="Arial" panose="020B0604020202020204" pitchFamily="34" charset="0"/>
              <a:buChar char="•"/>
            </a:pPr>
            <a:endParaRPr lang="en-US" dirty="0"/>
          </a:p>
          <a:p>
            <a:r>
              <a:rPr lang="en-US" b="1" dirty="0"/>
              <a:t>2. Anuska Bose (21BCT0002)</a:t>
            </a:r>
            <a:br>
              <a:rPr lang="en-US" dirty="0"/>
            </a:br>
            <a:r>
              <a:rPr lang="en-US" dirty="0"/>
              <a:t>Anuska handled literature review, feature selection using statistical techniques, and developed models like Logistic Regression, </a:t>
            </a:r>
            <a:r>
              <a:rPr lang="en-US" dirty="0" err="1"/>
              <a:t>CatBoostShe</a:t>
            </a:r>
            <a:r>
              <a:rPr lang="en-US" dirty="0"/>
              <a:t> contributed to result analysis and project presentation preparation.</a:t>
            </a:r>
          </a:p>
          <a:p>
            <a:endParaRPr lang="en-US" dirty="0"/>
          </a:p>
          <a:p>
            <a:r>
              <a:rPr lang="en-US" dirty="0"/>
              <a:t>Both members actively collaborated in problem formulation, system design, data interpretation, and finalizing the conclusions and recommendations for the project.</a:t>
            </a:r>
          </a:p>
        </p:txBody>
      </p:sp>
    </p:spTree>
    <p:extLst>
      <p:ext uri="{BB962C8B-B14F-4D97-AF65-F5344CB8AC3E}">
        <p14:creationId xmlns:p14="http://schemas.microsoft.com/office/powerpoint/2010/main" val="19412105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1C29A4-8E7D-902A-14E3-1C4E0511D6FE}"/>
              </a:ext>
            </a:extLst>
          </p:cNvPr>
          <p:cNvSpPr txBox="1"/>
          <p:nvPr/>
        </p:nvSpPr>
        <p:spPr>
          <a:xfrm>
            <a:off x="203454" y="245102"/>
            <a:ext cx="9077706" cy="584775"/>
          </a:xfrm>
          <a:prstGeom prst="rect">
            <a:avLst/>
          </a:prstGeom>
          <a:noFill/>
        </p:spPr>
        <p:txBody>
          <a:bodyPr wrap="square">
            <a:spAutoFit/>
          </a:bodyPr>
          <a:lstStyle/>
          <a:p>
            <a:r>
              <a:rPr lang="en-US" sz="3200" b="1" i="0" u="sng" dirty="0">
                <a:solidFill>
                  <a:srgbClr val="222222"/>
                </a:solidFill>
                <a:effectLst/>
                <a:latin typeface="Times New Roman" panose="02020603050405020304" pitchFamily="18" charset="0"/>
                <a:cs typeface="Times New Roman" panose="02020603050405020304" pitchFamily="18" charset="0"/>
              </a:rPr>
              <a:t>Impact of the project on Society and Environment</a:t>
            </a:r>
            <a:endParaRPr lang="en-IN" sz="3200" b="1" u="sng" dirty="0">
              <a:latin typeface="Times New Roman" panose="02020603050405020304" pitchFamily="18" charset="0"/>
              <a:cs typeface="Times New Roman" panose="02020603050405020304" pitchFamily="18" charset="0"/>
            </a:endParaRPr>
          </a:p>
        </p:txBody>
      </p:sp>
      <p:pic>
        <p:nvPicPr>
          <p:cNvPr id="6" name="Picture 5" descr="A group of people holding up different objects&#10;&#10;AI-generated content may be incorrect.">
            <a:extLst>
              <a:ext uri="{FF2B5EF4-FFF2-40B4-BE49-F238E27FC236}">
                <a16:creationId xmlns:a16="http://schemas.microsoft.com/office/drawing/2014/main" id="{36B7490B-6057-2DDF-08FC-718A43180328}"/>
              </a:ext>
            </a:extLst>
          </p:cNvPr>
          <p:cNvPicPr>
            <a:picLocks noChangeAspect="1"/>
          </p:cNvPicPr>
          <p:nvPr/>
        </p:nvPicPr>
        <p:blipFill>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367860" y="1257586"/>
            <a:ext cx="7456280" cy="5318814"/>
          </a:xfrm>
          <a:prstGeom prst="rect">
            <a:avLst/>
          </a:prstGeom>
        </p:spPr>
      </p:pic>
      <p:sp>
        <p:nvSpPr>
          <p:cNvPr id="4" name="Rectangle 1">
            <a:extLst>
              <a:ext uri="{FF2B5EF4-FFF2-40B4-BE49-F238E27FC236}">
                <a16:creationId xmlns:a16="http://schemas.microsoft.com/office/drawing/2014/main" id="{A2738F0B-1F3D-3588-23A6-AD77D0E1C7CB}"/>
              </a:ext>
            </a:extLst>
          </p:cNvPr>
          <p:cNvSpPr>
            <a:spLocks noChangeArrowheads="1"/>
          </p:cNvSpPr>
          <p:nvPr/>
        </p:nvSpPr>
        <p:spPr bwMode="auto">
          <a:xfrm>
            <a:off x="203454" y="1257586"/>
            <a:ext cx="11460480"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Early Detection of Alzheimer’s:</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Helps doctors predict the stage of Alzheimer’s disease early, so patients can get timely treatment and better care.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Improved Patient Quality of Life:</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By knowing the disease progression, families and doctors can plan better, improving the patient’s lifestyle and support.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Supports Healthcare Systems:</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Reduces the burden on hospitals by allowing early intervention, preventing severe conditions and unnecessary hospital stays.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Promotes Innovation in Healthcare:</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Encourages the use of machine learning and data science in medical fields for better diagnosis and decision-making.</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Environment-Friendly:</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This project is completely digital and software-based, so it does not harm the environment or produce any waste.</a:t>
            </a:r>
          </a:p>
        </p:txBody>
      </p:sp>
    </p:spTree>
    <p:extLst>
      <p:ext uri="{BB962C8B-B14F-4D97-AF65-F5344CB8AC3E}">
        <p14:creationId xmlns:p14="http://schemas.microsoft.com/office/powerpoint/2010/main" val="13925546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0D78E9-BF51-C55F-CF98-8411C961D232}"/>
              </a:ext>
            </a:extLst>
          </p:cNvPr>
          <p:cNvSpPr txBox="1"/>
          <p:nvPr/>
        </p:nvSpPr>
        <p:spPr>
          <a:xfrm>
            <a:off x="258318" y="181094"/>
            <a:ext cx="1963674" cy="553998"/>
          </a:xfrm>
          <a:prstGeom prst="rect">
            <a:avLst/>
          </a:prstGeom>
          <a:noFill/>
        </p:spPr>
        <p:txBody>
          <a:bodyPr wrap="square">
            <a:spAutoFit/>
          </a:bodyPr>
          <a:lstStyle/>
          <a:p>
            <a:r>
              <a:rPr lang="en-IN" sz="3000" b="1" i="0" u="sng" dirty="0">
                <a:solidFill>
                  <a:srgbClr val="222222"/>
                </a:solidFill>
                <a:effectLst/>
                <a:latin typeface="Times New Roman" panose="02020603050405020304" pitchFamily="18" charset="0"/>
                <a:cs typeface="Times New Roman" panose="02020603050405020304" pitchFamily="18" charset="0"/>
              </a:rPr>
              <a:t>References</a:t>
            </a:r>
            <a:endParaRPr lang="en-IN" sz="3000" b="1" u="sng"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8E66196-E839-E1FC-B069-CFB901C0D831}"/>
              </a:ext>
            </a:extLst>
          </p:cNvPr>
          <p:cNvSpPr txBox="1"/>
          <p:nvPr/>
        </p:nvSpPr>
        <p:spPr>
          <a:xfrm>
            <a:off x="450723" y="1167040"/>
            <a:ext cx="11290554" cy="3108543"/>
          </a:xfrm>
          <a:prstGeom prst="rect">
            <a:avLst/>
          </a:prstGeom>
          <a:noFill/>
        </p:spPr>
        <p:txBody>
          <a:bodyPr wrap="square">
            <a:spAutoFit/>
          </a:bodyPr>
          <a:lstStyle/>
          <a:p>
            <a:r>
              <a:rPr lang="en-IN" sz="1400" i="1" dirty="0"/>
              <a:t>[1]. Corder, E. H., Saunders, A. M., Strittmatter, W. J., Schmechel, D. E., Gaskell, P. C., Small, G. W., ... &amp; Roses, A. D. (1993). Gene dose of apolipoprotein E type 4 allele and the risk of Alzheimer's disease in late onset families. Science, 261(5123), 921–923. </a:t>
            </a:r>
          </a:p>
          <a:p>
            <a:endParaRPr lang="en-IN" sz="1400" i="1" dirty="0"/>
          </a:p>
          <a:p>
            <a:r>
              <a:rPr lang="en-IN" sz="1400" i="1" dirty="0"/>
              <a:t>[2] Jack, C. R., Petersen, R. C., Xu, Y. C., Waring, S. C., O'Brien, P. C., </a:t>
            </a:r>
            <a:r>
              <a:rPr lang="en-IN" sz="1400" i="1" dirty="0" err="1"/>
              <a:t>Tangalos</a:t>
            </a:r>
            <a:r>
              <a:rPr lang="en-IN" sz="1400" i="1" dirty="0"/>
              <a:t>, E. G., ... &amp; </a:t>
            </a:r>
            <a:r>
              <a:rPr lang="en-IN" sz="1400" i="1" dirty="0" err="1"/>
              <a:t>Kokmen</a:t>
            </a:r>
            <a:r>
              <a:rPr lang="en-IN" sz="1400" i="1" dirty="0"/>
              <a:t>, E. (2000). Prediction of AD with MRI-based hippocampal volume in mild cognitive impairment. Neurology, 52(7), 1397–1397.</a:t>
            </a:r>
          </a:p>
          <a:p>
            <a:endParaRPr lang="en-IN" sz="1400" i="1" dirty="0"/>
          </a:p>
          <a:p>
            <a:r>
              <a:rPr lang="en-IN" sz="1400" i="1" dirty="0"/>
              <a:t>[3] </a:t>
            </a:r>
            <a:r>
              <a:rPr lang="en-IN" sz="1400" i="1" dirty="0" err="1"/>
              <a:t>Frisoni</a:t>
            </a:r>
            <a:r>
              <a:rPr lang="en-IN" sz="1400" i="1" dirty="0"/>
              <a:t>, G. B., Fox, N. C., Jack, C. R., </a:t>
            </a:r>
            <a:r>
              <a:rPr lang="en-IN" sz="1400" i="1" dirty="0" err="1"/>
              <a:t>Scheltens</a:t>
            </a:r>
            <a:r>
              <a:rPr lang="en-IN" sz="1400" i="1" dirty="0"/>
              <a:t>, P., &amp; Thompson, P. M. (2010). The clinical use of structural MRI in Alzheimer disease. Nature Reviews Neurology, 6(2), 67–77. </a:t>
            </a:r>
          </a:p>
          <a:p>
            <a:endParaRPr lang="en-IN" sz="1400" i="1" dirty="0"/>
          </a:p>
          <a:p>
            <a:r>
              <a:rPr lang="en-IN" sz="1400" i="1" dirty="0"/>
              <a:t>[4] De Meyer, F., </a:t>
            </a:r>
            <a:r>
              <a:rPr lang="en-IN" sz="1400" i="1" dirty="0" err="1"/>
              <a:t>Ceccaldi</a:t>
            </a:r>
            <a:r>
              <a:rPr lang="en-IN" sz="1400" i="1" dirty="0"/>
              <a:t>, M., Alzheimer, C., &amp; </a:t>
            </a:r>
            <a:r>
              <a:rPr lang="en-IN" sz="1400" i="1" dirty="0" err="1"/>
              <a:t>Lehéricy</a:t>
            </a:r>
            <a:r>
              <a:rPr lang="en-IN" sz="1400" i="1" dirty="0"/>
              <a:t>, S. (2010). Magnetic resonance imaging in Alzheimer's disease. Dialogues in Clinical Neuroscience, 12(3), 319–329. </a:t>
            </a:r>
          </a:p>
          <a:p>
            <a:endParaRPr lang="en-IN" sz="1400" i="1" dirty="0"/>
          </a:p>
          <a:p>
            <a:r>
              <a:rPr lang="en-IN" sz="1400" i="1" dirty="0"/>
              <a:t>[5] Zhang, D., Wang, Y., Zhou, L., Yuan, H., &amp; Shen, D. (2011). Multimodal classification of Alzheimer's disease and mild cognitive impairment. </a:t>
            </a:r>
            <a:r>
              <a:rPr lang="en-IN" sz="1400" i="1" dirty="0" err="1"/>
              <a:t>NeuroImage</a:t>
            </a:r>
            <a:r>
              <a:rPr lang="en-IN" sz="1400" i="1" dirty="0"/>
              <a:t>, 55(3), 856–867. </a:t>
            </a:r>
          </a:p>
        </p:txBody>
      </p:sp>
      <p:sp>
        <p:nvSpPr>
          <p:cNvPr id="8" name="TextBox 7">
            <a:extLst>
              <a:ext uri="{FF2B5EF4-FFF2-40B4-BE49-F238E27FC236}">
                <a16:creationId xmlns:a16="http://schemas.microsoft.com/office/drawing/2014/main" id="{9641549F-4134-B19C-B916-9AA8F95314FC}"/>
              </a:ext>
            </a:extLst>
          </p:cNvPr>
          <p:cNvSpPr txBox="1"/>
          <p:nvPr/>
        </p:nvSpPr>
        <p:spPr>
          <a:xfrm>
            <a:off x="450723" y="4473179"/>
            <a:ext cx="11290554" cy="738664"/>
          </a:xfrm>
          <a:prstGeom prst="rect">
            <a:avLst/>
          </a:prstGeom>
          <a:noFill/>
        </p:spPr>
        <p:txBody>
          <a:bodyPr wrap="square">
            <a:spAutoFit/>
          </a:bodyPr>
          <a:lstStyle/>
          <a:p>
            <a:r>
              <a:rPr lang="en-IN" sz="1400" i="1" dirty="0"/>
              <a:t>[6] Falahati, F., Westman, E., &amp; Simmons, A. (2014). Multivariate data analysis and machine learning in Alzheimer's disease with a focus on structural magnetic resonance imaging. Journal of Alzheimer's Disease, 41(3), 685–708. </a:t>
            </a:r>
          </a:p>
          <a:p>
            <a:endParaRPr lang="en-IN" sz="1400" i="1" dirty="0"/>
          </a:p>
        </p:txBody>
      </p:sp>
    </p:spTree>
    <p:extLst>
      <p:ext uri="{BB962C8B-B14F-4D97-AF65-F5344CB8AC3E}">
        <p14:creationId xmlns:p14="http://schemas.microsoft.com/office/powerpoint/2010/main" val="30923590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818CC6-2488-206B-8974-343B0D9B64F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1253FAE-C3B4-AAA4-97BA-BD7E1CEFD769}"/>
              </a:ext>
            </a:extLst>
          </p:cNvPr>
          <p:cNvSpPr txBox="1"/>
          <p:nvPr/>
        </p:nvSpPr>
        <p:spPr>
          <a:xfrm>
            <a:off x="258318" y="181094"/>
            <a:ext cx="1963674" cy="553998"/>
          </a:xfrm>
          <a:prstGeom prst="rect">
            <a:avLst/>
          </a:prstGeom>
          <a:noFill/>
        </p:spPr>
        <p:txBody>
          <a:bodyPr wrap="square">
            <a:spAutoFit/>
          </a:bodyPr>
          <a:lstStyle/>
          <a:p>
            <a:r>
              <a:rPr lang="en-IN" sz="3000" b="1" i="0" u="sng" dirty="0">
                <a:solidFill>
                  <a:srgbClr val="222222"/>
                </a:solidFill>
                <a:effectLst/>
                <a:latin typeface="Times New Roman" panose="02020603050405020304" pitchFamily="18" charset="0"/>
                <a:cs typeface="Times New Roman" panose="02020603050405020304" pitchFamily="18" charset="0"/>
              </a:rPr>
              <a:t>References</a:t>
            </a:r>
            <a:endParaRPr lang="en-IN" sz="3000" b="1" u="sng"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7BCEE8F-7971-04F4-3338-140F1ABF94BE}"/>
              </a:ext>
            </a:extLst>
          </p:cNvPr>
          <p:cNvSpPr txBox="1"/>
          <p:nvPr/>
        </p:nvSpPr>
        <p:spPr>
          <a:xfrm>
            <a:off x="368427" y="1056007"/>
            <a:ext cx="11455146" cy="2677656"/>
          </a:xfrm>
          <a:prstGeom prst="rect">
            <a:avLst/>
          </a:prstGeom>
          <a:noFill/>
        </p:spPr>
        <p:txBody>
          <a:bodyPr wrap="square">
            <a:spAutoFit/>
          </a:bodyPr>
          <a:lstStyle/>
          <a:p>
            <a:r>
              <a:rPr lang="en-IN" sz="1400" i="1" dirty="0"/>
              <a:t>[7] Pereira, F., Mitchell, T., &amp; </a:t>
            </a:r>
            <a:r>
              <a:rPr lang="en-IN" sz="1400" i="1" dirty="0" err="1"/>
              <a:t>Botvinick</a:t>
            </a:r>
            <a:r>
              <a:rPr lang="en-IN" sz="1400" i="1" dirty="0"/>
              <a:t>, M. (2009). Machine learning classifiers and fMRI: A tutorial overview. </a:t>
            </a:r>
            <a:r>
              <a:rPr lang="en-IN" sz="1400" i="1" dirty="0" err="1"/>
              <a:t>NeuroImage</a:t>
            </a:r>
            <a:r>
              <a:rPr lang="en-IN" sz="1400" i="1" dirty="0"/>
              <a:t>, 45(1), S199–S209. </a:t>
            </a:r>
          </a:p>
          <a:p>
            <a:endParaRPr lang="en-IN" sz="1400" i="1" dirty="0"/>
          </a:p>
          <a:p>
            <a:r>
              <a:rPr lang="en-IN" sz="1400" i="1" dirty="0"/>
              <a:t>[8] Ghosh, S., Ghosh, S., &amp; Das, S. (2020). Prediction of Alzheimer’s disease using machine learning techniques. Proceedings of the 2020 IEEE International Conference on Computational Intelligence and Virtual Environments for Measurement Systems and Applications (CIVEMSA), 1–6. </a:t>
            </a:r>
          </a:p>
          <a:p>
            <a:endParaRPr lang="en-IN" sz="1400" i="1" dirty="0"/>
          </a:p>
          <a:p>
            <a:r>
              <a:rPr lang="en-IN" sz="1400" i="1" dirty="0"/>
              <a:t>[9] Prince, M., Wimo, A., </a:t>
            </a:r>
            <a:r>
              <a:rPr lang="en-IN" sz="1400" i="1" dirty="0" err="1"/>
              <a:t>Guerchet</a:t>
            </a:r>
            <a:r>
              <a:rPr lang="en-IN" sz="1400" i="1" dirty="0"/>
              <a:t>, M., Ali, G. C., Wu, Y. T., &amp; Prina, M. (2015). World Alzheimer Report 2015 – The global impact of dementia. Alzheimer’s Disease International. </a:t>
            </a:r>
          </a:p>
          <a:p>
            <a:endParaRPr lang="en-IN" sz="1400" i="1" dirty="0"/>
          </a:p>
          <a:p>
            <a:r>
              <a:rPr lang="en-IN" sz="1400" i="1" dirty="0"/>
              <a:t>[10] Pedregosa, F., Varoquaux, G., </a:t>
            </a:r>
            <a:r>
              <a:rPr lang="en-IN" sz="1400" i="1" dirty="0" err="1"/>
              <a:t>Gramfort</a:t>
            </a:r>
            <a:r>
              <a:rPr lang="en-IN" sz="1400" i="1" dirty="0"/>
              <a:t>, A., Michel, V., Thirion, B., Grisel, O., ... &amp; Duchesnay, É. (2011). Scikit-learn: Machine learning in Python. Journal of Machine Learning Research, 12, 2825–2830. </a:t>
            </a:r>
          </a:p>
          <a:p>
            <a:endParaRPr lang="en-IN" sz="1400" i="1" dirty="0"/>
          </a:p>
          <a:p>
            <a:r>
              <a:rPr lang="en-IN" sz="1400" i="1" dirty="0"/>
              <a:t>[11] Rege, S., &amp; Jayaram, D. (2020, October 2). White matter hyperintensities on MRI – Coincidental finding or something sinister? </a:t>
            </a:r>
            <a:r>
              <a:rPr lang="en-IN" sz="1400" i="1" dirty="0" err="1"/>
              <a:t>PsychScene</a:t>
            </a:r>
            <a:r>
              <a:rPr lang="en-IN" sz="1400" i="1" dirty="0"/>
              <a:t> Hub. </a:t>
            </a:r>
          </a:p>
        </p:txBody>
      </p:sp>
    </p:spTree>
    <p:extLst>
      <p:ext uri="{BB962C8B-B14F-4D97-AF65-F5344CB8AC3E}">
        <p14:creationId xmlns:p14="http://schemas.microsoft.com/office/powerpoint/2010/main" val="19383381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9" name="Rectangle 819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194" name="Picture 2" descr="AI Thank You Template for PowerPoint and Google Slides - SlideChef">
            <a:extLst>
              <a:ext uri="{FF2B5EF4-FFF2-40B4-BE49-F238E27FC236}">
                <a16:creationId xmlns:a16="http://schemas.microsoft.com/office/drawing/2014/main" id="{5FC27ABB-BED7-A674-EEE6-CA2E8FA7BE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human head with a brain and veins&#10;&#10;AI-generated content may be incorrect.">
            <a:extLst>
              <a:ext uri="{FF2B5EF4-FFF2-40B4-BE49-F238E27FC236}">
                <a16:creationId xmlns:a16="http://schemas.microsoft.com/office/drawing/2014/main" id="{EB87A9D0-C03A-4F2F-73B1-8E7BF9269360}"/>
              </a:ext>
            </a:extLst>
          </p:cNvPr>
          <p:cNvPicPr>
            <a:picLocks noChangeAspect="1"/>
          </p:cNvPicPr>
          <p:nvPr/>
        </p:nvPicPr>
        <p:blipFill>
          <a:blip r:embed="rId3">
            <a:alphaModFix amt="8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55320" y="3328416"/>
            <a:ext cx="3529584" cy="3529584"/>
          </a:xfrm>
          <a:prstGeom prst="rect">
            <a:avLst/>
          </a:prstGeom>
        </p:spPr>
      </p:pic>
    </p:spTree>
    <p:extLst>
      <p:ext uri="{BB962C8B-B14F-4D97-AF65-F5344CB8AC3E}">
        <p14:creationId xmlns:p14="http://schemas.microsoft.com/office/powerpoint/2010/main" val="71521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33FAEF5-2CF7-DC6B-0318-471980A04627}"/>
              </a:ext>
            </a:extLst>
          </p:cNvPr>
          <p:cNvSpPr txBox="1"/>
          <p:nvPr/>
        </p:nvSpPr>
        <p:spPr>
          <a:xfrm>
            <a:off x="329184" y="521208"/>
            <a:ext cx="3063240" cy="553998"/>
          </a:xfrm>
          <a:prstGeom prst="rect">
            <a:avLst/>
          </a:prstGeom>
          <a:noFill/>
        </p:spPr>
        <p:txBody>
          <a:bodyPr wrap="square" rtlCol="0">
            <a:spAutoFit/>
          </a:bodyPr>
          <a:lstStyle/>
          <a:p>
            <a:r>
              <a:rPr lang="en-IN" sz="3000" b="1" i="0" u="sng" dirty="0">
                <a:solidFill>
                  <a:srgbClr val="222222"/>
                </a:solidFill>
                <a:effectLst/>
                <a:latin typeface="Times New Roman" panose="02020603050405020304" pitchFamily="18" charset="0"/>
                <a:cs typeface="Times New Roman" panose="02020603050405020304" pitchFamily="18" charset="0"/>
              </a:rPr>
              <a:t>Outlines/Content</a:t>
            </a:r>
            <a:endParaRPr lang="en-IN" sz="3000" b="1" u="sng" dirty="0">
              <a:latin typeface="Times New Roman" panose="02020603050405020304" pitchFamily="18" charset="0"/>
              <a:cs typeface="Times New Roman" panose="02020603050405020304" pitchFamily="18" charset="0"/>
            </a:endParaRPr>
          </a:p>
        </p:txBody>
      </p:sp>
      <p:sp>
        <p:nvSpPr>
          <p:cNvPr id="5" name="Rectangle 1">
            <a:extLst>
              <a:ext uri="{FF2B5EF4-FFF2-40B4-BE49-F238E27FC236}">
                <a16:creationId xmlns:a16="http://schemas.microsoft.com/office/drawing/2014/main" id="{1B3F8CE9-6F26-E54D-2098-2C503CE224C8}"/>
              </a:ext>
            </a:extLst>
          </p:cNvPr>
          <p:cNvSpPr>
            <a:spLocks noChangeArrowheads="1"/>
          </p:cNvSpPr>
          <p:nvPr/>
        </p:nvSpPr>
        <p:spPr bwMode="auto">
          <a:xfrm>
            <a:off x="329184" y="1536174"/>
            <a:ext cx="7443216"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Introduction</a:t>
            </a:r>
            <a:endPar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Literature Review</a:t>
            </a:r>
            <a:endPar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Problem Formulation</a:t>
            </a:r>
            <a:endPar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Relevance of the problem statement w.r.t SDG</a:t>
            </a:r>
            <a:endPar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Proposed System/Architecture/Design</a:t>
            </a:r>
            <a:endPar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Analytical and Theoretical Description</a:t>
            </a:r>
            <a:endPar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Hardware/Software tools and Simulation/Design Parameters</a:t>
            </a:r>
            <a:endPar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Results analysis</a:t>
            </a:r>
            <a:endPar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Conclusion</a:t>
            </a:r>
            <a:endPar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Contribution of individual Team members</a:t>
            </a:r>
            <a:endPar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Impact of the project on society and environment</a:t>
            </a:r>
            <a:endPar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References (Major)</a:t>
            </a:r>
            <a:endPar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6801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4D48E2D-8D56-3A4C-2EA5-D0BA8DFAE2D7}"/>
              </a:ext>
            </a:extLst>
          </p:cNvPr>
          <p:cNvSpPr txBox="1"/>
          <p:nvPr/>
        </p:nvSpPr>
        <p:spPr>
          <a:xfrm>
            <a:off x="1323697" y="293666"/>
            <a:ext cx="4252156" cy="8663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500" b="1" i="0" u="sng" dirty="0">
                <a:effectLst/>
                <a:latin typeface="Times New Roman" panose="02020603050405020304" pitchFamily="18" charset="0"/>
                <a:ea typeface="+mj-ea"/>
                <a:cs typeface="Times New Roman" panose="02020603050405020304" pitchFamily="18" charset="0"/>
              </a:rPr>
              <a:t>INTRODUCTION</a:t>
            </a:r>
            <a:endParaRPr lang="en-US" sz="3500" b="1" u="sng" dirty="0">
              <a:latin typeface="Times New Roman" panose="02020603050405020304" pitchFamily="18" charset="0"/>
              <a:ea typeface="+mj-ea"/>
              <a:cs typeface="Times New Roman" panose="02020603050405020304" pitchFamily="18" charset="0"/>
            </a:endParaRPr>
          </a:p>
        </p:txBody>
      </p:sp>
      <p:sp>
        <p:nvSpPr>
          <p:cNvPr id="5" name="TextBox 4">
            <a:extLst>
              <a:ext uri="{FF2B5EF4-FFF2-40B4-BE49-F238E27FC236}">
                <a16:creationId xmlns:a16="http://schemas.microsoft.com/office/drawing/2014/main" id="{9AFC3952-77AC-F3A0-D8DE-C21F38F0C267}"/>
              </a:ext>
            </a:extLst>
          </p:cNvPr>
          <p:cNvSpPr txBox="1"/>
          <p:nvPr/>
        </p:nvSpPr>
        <p:spPr>
          <a:xfrm>
            <a:off x="256658" y="1453694"/>
            <a:ext cx="6921381" cy="3729034"/>
          </a:xfrm>
          <a:prstGeom prst="rect">
            <a:avLst/>
          </a:prstGeom>
        </p:spPr>
        <p:txBody>
          <a:bodyPr vert="horz" lIns="91440" tIns="45720" rIns="91440" bIns="45720" rtlCol="0">
            <a:noAutofit/>
          </a:bodyPr>
          <a:lstStyle/>
          <a:p>
            <a:pPr marL="285750" indent="-285750">
              <a:lnSpc>
                <a:spcPct val="90000"/>
              </a:lnSpc>
              <a:spcAft>
                <a:spcPts val="600"/>
              </a:spcAf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Alzheimer's Disease (AD) represents a significant and growing global health challenge, characterized by progressive cognitive decline and neurodegeneration.</a:t>
            </a:r>
          </a:p>
          <a:p>
            <a:pPr marL="285750" indent="-285750">
              <a:lnSpc>
                <a:spcPct val="90000"/>
              </a:lnSpc>
              <a:spcAft>
                <a:spcPts val="600"/>
              </a:spcAf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Early and accurate prediction of AD progression is essential for timely intervention, improved patient management, and the development of effective therapies. </a:t>
            </a:r>
          </a:p>
          <a:p>
            <a:pPr marL="285750" indent="-285750">
              <a:lnSpc>
                <a:spcPct val="90000"/>
              </a:lnSpc>
              <a:spcAft>
                <a:spcPts val="600"/>
              </a:spcAf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This project addresses the critical need for robust diagnostic tools by leveraging machine learning techniques applied to the NACC-UDS dataset. By integrating MRI data with clinical and genetic information</a:t>
            </a:r>
            <a:r>
              <a:rPr lang="en-US" dirty="0">
                <a:latin typeface="Times New Roman" panose="02020603050405020304" pitchFamily="18" charset="0"/>
                <a:cs typeface="Times New Roman" panose="02020603050405020304" pitchFamily="18" charset="0"/>
              </a:rPr>
              <a:t>. </a:t>
            </a:r>
          </a:p>
          <a:p>
            <a:pPr marL="285750" indent="-285750">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a:t>
            </a:r>
            <a:r>
              <a:rPr lang="en-US" b="0" i="0" dirty="0">
                <a:effectLst/>
                <a:latin typeface="Times New Roman" panose="02020603050405020304" pitchFamily="18" charset="0"/>
                <a:cs typeface="Times New Roman" panose="02020603050405020304" pitchFamily="18" charset="0"/>
              </a:rPr>
              <a:t>e aim to develop predictive models that can identify individuals at high risk of AD progression, enabling earlier interventions and personalized treatment strategies that improve patient outcomes and reduce the burden on healthcare systems. </a:t>
            </a:r>
          </a:p>
          <a:p>
            <a:pPr marL="285750" indent="-285750">
              <a:lnSpc>
                <a:spcPct val="90000"/>
              </a:lnSpc>
              <a:spcAft>
                <a:spcPts val="600"/>
              </a:spcAf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The focus of this data-driven approach is to go beyond binary AD classification, and predict progressive levels of the disease, and give an interpretable model for decision-making.</a:t>
            </a:r>
            <a:endParaRPr lang="en-US" dirty="0">
              <a:latin typeface="Times New Roman" panose="02020603050405020304" pitchFamily="18" charset="0"/>
              <a:cs typeface="Times New Roman" panose="02020603050405020304" pitchFamily="18" charset="0"/>
            </a:endParaRPr>
          </a:p>
        </p:txBody>
      </p:sp>
      <p:pic>
        <p:nvPicPr>
          <p:cNvPr id="2050" name="Picture 2" descr="Novel deep learning model to assess Alzheimer's disease progression risk">
            <a:extLst>
              <a:ext uri="{FF2B5EF4-FFF2-40B4-BE49-F238E27FC236}">
                <a16:creationId xmlns:a16="http://schemas.microsoft.com/office/drawing/2014/main" id="{F48BCC8D-3407-7CD8-3148-75DB3B004E3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52885" r="6166"/>
          <a:stretch/>
        </p:blipFill>
        <p:spPr bwMode="auto">
          <a:xfrm>
            <a:off x="7360920" y="10"/>
            <a:ext cx="4831080"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413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80FC7B-4A95-371C-A0E8-01E6A6E7454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A5548BA-6CA3-EEF8-6DA9-7918BB1AEFC9}"/>
              </a:ext>
            </a:extLst>
          </p:cNvPr>
          <p:cNvSpPr txBox="1"/>
          <p:nvPr/>
        </p:nvSpPr>
        <p:spPr>
          <a:xfrm>
            <a:off x="2227474" y="161280"/>
            <a:ext cx="2850311" cy="60959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500" b="0" i="0" u="sng" dirty="0">
                <a:effectLst/>
                <a:latin typeface="Times New Roman" panose="02020603050405020304" pitchFamily="18" charset="0"/>
                <a:ea typeface="+mj-ea"/>
                <a:cs typeface="Times New Roman" panose="02020603050405020304" pitchFamily="18" charset="0"/>
              </a:rPr>
              <a:t>OBJECTIVES</a:t>
            </a:r>
            <a:endParaRPr lang="en-US" sz="3500" u="sng" dirty="0">
              <a:latin typeface="Times New Roman" panose="02020603050405020304" pitchFamily="18" charset="0"/>
              <a:ea typeface="+mj-ea"/>
              <a:cs typeface="Times New Roman" panose="02020603050405020304" pitchFamily="18" charset="0"/>
            </a:endParaRPr>
          </a:p>
        </p:txBody>
      </p:sp>
      <p:sp>
        <p:nvSpPr>
          <p:cNvPr id="5" name="TextBox 4">
            <a:extLst>
              <a:ext uri="{FF2B5EF4-FFF2-40B4-BE49-F238E27FC236}">
                <a16:creationId xmlns:a16="http://schemas.microsoft.com/office/drawing/2014/main" id="{CA97613B-8F93-53E6-4807-D9E2D264E700}"/>
              </a:ext>
            </a:extLst>
          </p:cNvPr>
          <p:cNvSpPr txBox="1"/>
          <p:nvPr/>
        </p:nvSpPr>
        <p:spPr>
          <a:xfrm>
            <a:off x="205342" y="1879230"/>
            <a:ext cx="6894576" cy="3769835"/>
          </a:xfrm>
          <a:prstGeom prst="rect">
            <a:avLst/>
          </a:prstGeom>
        </p:spPr>
        <p:txBody>
          <a:bodyPr vert="horz" lIns="91440" tIns="45720" rIns="91440" bIns="45720" rtlCol="0" anchor="ctr">
            <a:noAutofit/>
          </a:bodyPr>
          <a:lstStyle/>
          <a:p>
            <a:pPr algn="l"/>
            <a:r>
              <a:rPr lang="en-US" b="0" i="0" dirty="0">
                <a:effectLst/>
                <a:latin typeface="Times New Roman" panose="02020603050405020304" pitchFamily="18" charset="0"/>
                <a:cs typeface="Times New Roman" panose="02020603050405020304" pitchFamily="18" charset="0"/>
              </a:rPr>
              <a:t>The primary objectives of this project are: </a:t>
            </a:r>
          </a:p>
          <a:p>
            <a:pPr algn="l"/>
            <a:endParaRPr lang="en-US" dirty="0">
              <a:latin typeface="Times New Roman" panose="02020603050405020304" pitchFamily="18" charset="0"/>
              <a:cs typeface="Times New Roman" panose="02020603050405020304" pitchFamily="18" charset="0"/>
            </a:endParaRPr>
          </a:p>
          <a:p>
            <a:pPr marL="342900" indent="-342900" algn="l">
              <a:buFont typeface="+mj-lt"/>
              <a:buAutoNum type="arabicPeriod"/>
            </a:pPr>
            <a:r>
              <a:rPr lang="en-US" b="0" i="0" dirty="0">
                <a:effectLst/>
                <a:latin typeface="Times New Roman" panose="02020603050405020304" pitchFamily="18" charset="0"/>
                <a:cs typeface="Times New Roman" panose="02020603050405020304" pitchFamily="18" charset="0"/>
              </a:rPr>
              <a:t>To develop machine-learning models that can accurately predict the progressive levels of Alzheimer's Disease using the NACC-UDS dataset.</a:t>
            </a:r>
          </a:p>
          <a:p>
            <a:pPr marL="342900" indent="-342900" algn="l">
              <a:buFont typeface="+mj-lt"/>
              <a:buAutoNum type="arabicPeriod"/>
            </a:pPr>
            <a:endParaRPr lang="en-US" b="0" i="0" dirty="0">
              <a:effectLst/>
              <a:latin typeface="Times New Roman" panose="02020603050405020304" pitchFamily="18" charset="0"/>
              <a:cs typeface="Times New Roman" panose="02020603050405020304" pitchFamily="18" charset="0"/>
            </a:endParaRPr>
          </a:p>
          <a:p>
            <a:pPr marL="342900" indent="-342900" algn="l">
              <a:buFont typeface="+mj-lt"/>
              <a:buAutoNum type="arabicPeriod"/>
            </a:pPr>
            <a:r>
              <a:rPr lang="en-US" b="0" i="0" dirty="0">
                <a:effectLst/>
                <a:latin typeface="Times New Roman" panose="02020603050405020304" pitchFamily="18" charset="0"/>
                <a:cs typeface="Times New Roman" panose="02020603050405020304" pitchFamily="18" charset="0"/>
              </a:rPr>
              <a:t>To evaluate the performance of various classification algorithms, including Logistic Regression, Random Forest, </a:t>
            </a:r>
            <a:r>
              <a:rPr lang="en-US" b="0" i="0" dirty="0" err="1">
                <a:effectLst/>
                <a:latin typeface="Times New Roman" panose="02020603050405020304" pitchFamily="18" charset="0"/>
                <a:cs typeface="Times New Roman" panose="02020603050405020304" pitchFamily="18" charset="0"/>
              </a:rPr>
              <a:t>XGBoost</a:t>
            </a:r>
            <a:r>
              <a:rPr lang="en-US" b="0" i="0" dirty="0">
                <a:effectLst/>
                <a:latin typeface="Times New Roman" panose="02020603050405020304" pitchFamily="18" charset="0"/>
                <a:cs typeface="Times New Roman" panose="02020603050405020304" pitchFamily="18" charset="0"/>
              </a:rPr>
              <a:t>, </a:t>
            </a:r>
            <a:r>
              <a:rPr lang="en-US" b="0" i="0" dirty="0" err="1">
                <a:effectLst/>
                <a:latin typeface="Times New Roman" panose="02020603050405020304" pitchFamily="18" charset="0"/>
                <a:cs typeface="Times New Roman" panose="02020603050405020304" pitchFamily="18" charset="0"/>
              </a:rPr>
              <a:t>LightGBM</a:t>
            </a:r>
            <a:r>
              <a:rPr lang="en-US" b="0" i="0" dirty="0">
                <a:effectLst/>
                <a:latin typeface="Times New Roman" panose="02020603050405020304" pitchFamily="18" charset="0"/>
                <a:cs typeface="Times New Roman" panose="02020603050405020304" pitchFamily="18" charset="0"/>
              </a:rPr>
              <a:t>, </a:t>
            </a:r>
            <a:r>
              <a:rPr lang="en-US" b="0" i="0" dirty="0" err="1">
                <a:effectLst/>
                <a:latin typeface="Times New Roman" panose="02020603050405020304" pitchFamily="18" charset="0"/>
                <a:cs typeface="Times New Roman" panose="02020603050405020304" pitchFamily="18" charset="0"/>
              </a:rPr>
              <a:t>CatBoost</a:t>
            </a:r>
            <a:r>
              <a:rPr lang="en-US" b="0" i="0" dirty="0">
                <a:effectLst/>
                <a:latin typeface="Times New Roman" panose="02020603050405020304" pitchFamily="18" charset="0"/>
                <a:cs typeface="Times New Roman" panose="02020603050405020304" pitchFamily="18" charset="0"/>
              </a:rPr>
              <a:t>, and MLP classifiers, using the F1-score metric.</a:t>
            </a:r>
          </a:p>
          <a:p>
            <a:pPr marL="342900" indent="-342900" algn="l">
              <a:buFont typeface="+mj-lt"/>
              <a:buAutoNum type="arabicPeriod"/>
            </a:pPr>
            <a:endParaRPr lang="en-US" b="0" i="0" dirty="0">
              <a:effectLst/>
              <a:latin typeface="Times New Roman" panose="02020603050405020304" pitchFamily="18" charset="0"/>
              <a:cs typeface="Times New Roman" panose="02020603050405020304" pitchFamily="18" charset="0"/>
            </a:endParaRPr>
          </a:p>
          <a:p>
            <a:pPr marL="342900" indent="-342900" algn="l">
              <a:buFont typeface="+mj-lt"/>
              <a:buAutoNum type="arabicPeriod"/>
            </a:pPr>
            <a:r>
              <a:rPr lang="en-US" b="0" i="0" dirty="0">
                <a:effectLst/>
                <a:latin typeface="Times New Roman" panose="02020603050405020304" pitchFamily="18" charset="0"/>
                <a:cs typeface="Times New Roman" panose="02020603050405020304" pitchFamily="18" charset="0"/>
              </a:rPr>
              <a:t>To investigate the added value of combining multimodal data sources, such as MRI data with cognitive and neuropsychiatric assessments, for predicting AD progression.</a:t>
            </a:r>
          </a:p>
          <a:p>
            <a:pPr marL="342900" indent="-342900" algn="l">
              <a:buFont typeface="+mj-lt"/>
              <a:buAutoNum type="arabicPeriod"/>
            </a:pPr>
            <a:endParaRPr lang="en-US" b="0" i="0" dirty="0">
              <a:effectLst/>
              <a:latin typeface="Times New Roman" panose="02020603050405020304" pitchFamily="18" charset="0"/>
              <a:cs typeface="Times New Roman" panose="02020603050405020304" pitchFamily="18" charset="0"/>
            </a:endParaRPr>
          </a:p>
          <a:p>
            <a:pPr marL="342900" indent="-342900" algn="l">
              <a:buFont typeface="+mj-lt"/>
              <a:buAutoNum type="arabicPeriod"/>
            </a:pPr>
            <a:r>
              <a:rPr lang="en-US" b="0" i="0" dirty="0">
                <a:effectLst/>
                <a:latin typeface="Times New Roman" panose="02020603050405020304" pitchFamily="18" charset="0"/>
                <a:cs typeface="Times New Roman" panose="02020603050405020304" pitchFamily="18" charset="0"/>
              </a:rPr>
              <a:t>To identify the most important features driving AD progression and provide insights into the underlying mechanisms of the disease.</a:t>
            </a:r>
          </a:p>
          <a:p>
            <a:pPr marL="342900" indent="-342900" algn="l">
              <a:buFont typeface="+mj-lt"/>
              <a:buAutoNum type="arabicPeriod"/>
            </a:pPr>
            <a:endParaRPr lang="en-US" b="0" i="0" dirty="0">
              <a:effectLst/>
              <a:latin typeface="Times New Roman" panose="02020603050405020304" pitchFamily="18" charset="0"/>
              <a:cs typeface="Times New Roman" panose="02020603050405020304" pitchFamily="18" charset="0"/>
            </a:endParaRPr>
          </a:p>
          <a:p>
            <a:pPr marL="342900" indent="-342900" algn="l">
              <a:buFont typeface="+mj-lt"/>
              <a:buAutoNum type="arabicPeriod"/>
            </a:pPr>
            <a:r>
              <a:rPr lang="en-US" b="0" i="0" dirty="0">
                <a:effectLst/>
                <a:latin typeface="Times New Roman" panose="02020603050405020304" pitchFamily="18" charset="0"/>
                <a:cs typeface="Times New Roman" panose="02020603050405020304" pitchFamily="18" charset="0"/>
              </a:rPr>
              <a:t>To create an interpretable machine learning model to predict stages of Alzheimer's and the factors that drive it.</a:t>
            </a:r>
          </a:p>
        </p:txBody>
      </p:sp>
      <p:pic>
        <p:nvPicPr>
          <p:cNvPr id="2" name="Picture 2" descr="Highlights in Alzheimer's disease research from AAN Virtual 2022 | Progress  In Mind SEA">
            <a:extLst>
              <a:ext uri="{FF2B5EF4-FFF2-40B4-BE49-F238E27FC236}">
                <a16:creationId xmlns:a16="http://schemas.microsoft.com/office/drawing/2014/main" id="{ED0D04A4-CE68-CD14-C9FF-59452535759D}"/>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1678" r="57268"/>
          <a:stretch/>
        </p:blipFill>
        <p:spPr bwMode="auto">
          <a:xfrm>
            <a:off x="7232373" y="0"/>
            <a:ext cx="4959627" cy="685800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13546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F059F03-D8A5-365E-9DD3-A7EC85F15997}"/>
              </a:ext>
            </a:extLst>
          </p:cNvPr>
          <p:cNvSpPr txBox="1"/>
          <p:nvPr/>
        </p:nvSpPr>
        <p:spPr>
          <a:xfrm>
            <a:off x="836675" y="347651"/>
            <a:ext cx="10515600" cy="1133499"/>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500" b="1" i="0" u="sng" kern="1200" dirty="0">
                <a:solidFill>
                  <a:schemeClr val="tx1"/>
                </a:solidFill>
                <a:effectLst/>
                <a:latin typeface="Times New Roman" panose="02020603050405020304" pitchFamily="18" charset="0"/>
                <a:ea typeface="+mj-ea"/>
                <a:cs typeface="Times New Roman" panose="02020603050405020304" pitchFamily="18" charset="0"/>
              </a:rPr>
              <a:t>LITERATURE  REVIEW</a:t>
            </a:r>
            <a:endParaRPr lang="en-US" sz="3500" b="1" u="sng" kern="1200" dirty="0">
              <a:solidFill>
                <a:schemeClr val="tx1"/>
              </a:solidFill>
              <a:latin typeface="Times New Roman" panose="02020603050405020304" pitchFamily="18" charset="0"/>
              <a:ea typeface="+mj-ea"/>
              <a:cs typeface="Times New Roman" panose="02020603050405020304" pitchFamily="18" charset="0"/>
            </a:endParaRPr>
          </a:p>
        </p:txBody>
      </p:sp>
      <p:graphicFrame>
        <p:nvGraphicFramePr>
          <p:cNvPr id="11" name="TextBox 8">
            <a:extLst>
              <a:ext uri="{FF2B5EF4-FFF2-40B4-BE49-F238E27FC236}">
                <a16:creationId xmlns:a16="http://schemas.microsoft.com/office/drawing/2014/main" id="{4E32403C-E4C7-E2FA-E966-FC893BECCFC4}"/>
              </a:ext>
            </a:extLst>
          </p:cNvPr>
          <p:cNvGraphicFramePr/>
          <p:nvPr>
            <p:extLst>
              <p:ext uri="{D42A27DB-BD31-4B8C-83A1-F6EECF244321}">
                <p14:modId xmlns:p14="http://schemas.microsoft.com/office/powerpoint/2010/main" val="3850607441"/>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27244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BCA5DF3-6ABC-1877-6764-F2FA94C0112E}"/>
              </a:ext>
            </a:extLst>
          </p:cNvPr>
          <p:cNvSpPr txBox="1"/>
          <p:nvPr/>
        </p:nvSpPr>
        <p:spPr>
          <a:xfrm>
            <a:off x="1538809" y="225288"/>
            <a:ext cx="4227643" cy="60959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500" b="0" i="0" u="sng" dirty="0">
                <a:effectLst/>
                <a:latin typeface="Times New Roman" panose="02020603050405020304" pitchFamily="18" charset="0"/>
                <a:ea typeface="+mj-ea"/>
                <a:cs typeface="Times New Roman" panose="02020603050405020304" pitchFamily="18" charset="0"/>
              </a:rPr>
              <a:t>RESEARCH GAP</a:t>
            </a:r>
            <a:r>
              <a:rPr lang="en-US" sz="3500" u="sng" dirty="0">
                <a:latin typeface="Times New Roman" panose="02020603050405020304" pitchFamily="18" charset="0"/>
                <a:ea typeface="+mj-ea"/>
                <a:cs typeface="Times New Roman" panose="02020603050405020304" pitchFamily="18" charset="0"/>
              </a:rPr>
              <a:t>S</a:t>
            </a:r>
          </a:p>
        </p:txBody>
      </p:sp>
      <p:sp>
        <p:nvSpPr>
          <p:cNvPr id="5" name="TextBox 4">
            <a:extLst>
              <a:ext uri="{FF2B5EF4-FFF2-40B4-BE49-F238E27FC236}">
                <a16:creationId xmlns:a16="http://schemas.microsoft.com/office/drawing/2014/main" id="{96A1DA25-E4E5-9C1D-0464-6D132422D21B}"/>
              </a:ext>
            </a:extLst>
          </p:cNvPr>
          <p:cNvSpPr txBox="1"/>
          <p:nvPr/>
        </p:nvSpPr>
        <p:spPr>
          <a:xfrm>
            <a:off x="483655" y="1961526"/>
            <a:ext cx="6337952" cy="3769835"/>
          </a:xfrm>
          <a:prstGeom prst="rect">
            <a:avLst/>
          </a:prstGeom>
        </p:spPr>
        <p:txBody>
          <a:bodyPr vert="horz" lIns="91440" tIns="45720" rIns="91440" bIns="45720" rtlCol="0" anchor="ctr">
            <a:noAutofit/>
          </a:bodyPr>
          <a:lstStyle/>
          <a:p>
            <a:pPr indent="-228600">
              <a:lnSpc>
                <a:spcPct val="90000"/>
              </a:lnSpc>
              <a:spcAft>
                <a:spcPts val="600"/>
              </a:spcAft>
              <a:buFont typeface="Arial" panose="020B0604020202020204" pitchFamily="34" charset="0"/>
              <a:buChar char="•"/>
            </a:pPr>
            <a:r>
              <a:rPr lang="en-US" b="1" i="0" dirty="0">
                <a:effectLst/>
                <a:latin typeface="Times New Roman" panose="02020603050405020304" pitchFamily="18" charset="0"/>
                <a:cs typeface="Times New Roman" panose="02020603050405020304" pitchFamily="18" charset="0"/>
              </a:rPr>
              <a:t>Beyond Simple Diagnosis:</a:t>
            </a:r>
            <a:r>
              <a:rPr lang="en-US" b="0" i="0" dirty="0">
                <a:effectLst/>
                <a:latin typeface="Times New Roman" panose="02020603050405020304" pitchFamily="18" charset="0"/>
                <a:cs typeface="Times New Roman" panose="02020603050405020304" pitchFamily="18" charset="0"/>
              </a:rPr>
              <a:t> Most studies only predict if someone </a:t>
            </a:r>
            <a:r>
              <a:rPr lang="en-US" b="0" i="1" dirty="0">
                <a:effectLst/>
                <a:latin typeface="Times New Roman" panose="02020603050405020304" pitchFamily="18" charset="0"/>
                <a:cs typeface="Times New Roman" panose="02020603050405020304" pitchFamily="18" charset="0"/>
              </a:rPr>
              <a:t>has</a:t>
            </a:r>
            <a:r>
              <a:rPr lang="en-US" b="0" i="0" dirty="0">
                <a:effectLst/>
                <a:latin typeface="Times New Roman" panose="02020603050405020304" pitchFamily="18" charset="0"/>
                <a:cs typeface="Times New Roman" panose="02020603050405020304" pitchFamily="18" charset="0"/>
              </a:rPr>
              <a:t> Alzheimer's, not </a:t>
            </a:r>
            <a:r>
              <a:rPr lang="en-US" b="0" i="1" dirty="0">
                <a:effectLst/>
                <a:latin typeface="Times New Roman" panose="02020603050405020304" pitchFamily="18" charset="0"/>
                <a:cs typeface="Times New Roman" panose="02020603050405020304" pitchFamily="18" charset="0"/>
              </a:rPr>
              <a:t>how severe</a:t>
            </a:r>
            <a:r>
              <a:rPr lang="en-US" b="0" i="0" dirty="0">
                <a:effectLst/>
                <a:latin typeface="Times New Roman" panose="02020603050405020304" pitchFamily="18" charset="0"/>
                <a:cs typeface="Times New Roman" panose="02020603050405020304" pitchFamily="18" charset="0"/>
              </a:rPr>
              <a:t> it is. We want to predict the different stages of the disease.</a:t>
            </a:r>
          </a:p>
          <a:p>
            <a:pPr indent="-228600">
              <a:lnSpc>
                <a:spcPct val="90000"/>
              </a:lnSpc>
              <a:spcAft>
                <a:spcPts val="600"/>
              </a:spcAft>
              <a:buFont typeface="Arial" panose="020B0604020202020204" pitchFamily="34" charset="0"/>
              <a:buChar char="•"/>
            </a:pPr>
            <a:endParaRPr lang="en-US" b="0" i="0" dirty="0">
              <a:effectLst/>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r>
              <a:rPr lang="en-US" b="1" i="0" dirty="0">
                <a:effectLst/>
                <a:latin typeface="Times New Roman" panose="02020603050405020304" pitchFamily="18" charset="0"/>
                <a:cs typeface="Times New Roman" panose="02020603050405020304" pitchFamily="18" charset="0"/>
              </a:rPr>
              <a:t>Need for Better Models:</a:t>
            </a:r>
            <a:r>
              <a:rPr lang="en-US" b="0" i="0" dirty="0">
                <a:effectLst/>
                <a:latin typeface="Times New Roman" panose="02020603050405020304" pitchFamily="18" charset="0"/>
                <a:cs typeface="Times New Roman" panose="02020603050405020304" pitchFamily="18" charset="0"/>
              </a:rPr>
              <a:t> Existing models aren't always accurate for everyone due to the complex nature of Alzheimer's. We need models that work better across different people.</a:t>
            </a:r>
          </a:p>
          <a:p>
            <a:pPr indent="-228600">
              <a:lnSpc>
                <a:spcPct val="90000"/>
              </a:lnSpc>
              <a:spcAft>
                <a:spcPts val="600"/>
              </a:spcAft>
              <a:buFont typeface="Arial" panose="020B0604020202020204" pitchFamily="34" charset="0"/>
              <a:buChar char="•"/>
            </a:pPr>
            <a:endParaRPr lang="en-US" b="0" i="0" dirty="0">
              <a:effectLst/>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r>
              <a:rPr lang="en-US" b="1" i="0" dirty="0">
                <a:effectLst/>
                <a:latin typeface="Times New Roman" panose="02020603050405020304" pitchFamily="18" charset="0"/>
                <a:cs typeface="Times New Roman" panose="02020603050405020304" pitchFamily="18" charset="0"/>
              </a:rPr>
              <a:t>Combining Data:</a:t>
            </a:r>
            <a:r>
              <a:rPr lang="en-US" b="0" i="0" dirty="0">
                <a:effectLst/>
                <a:latin typeface="Times New Roman" panose="02020603050405020304" pitchFamily="18" charset="0"/>
                <a:cs typeface="Times New Roman" panose="02020603050405020304" pitchFamily="18" charset="0"/>
              </a:rPr>
              <a:t> Few studies look at how combining MRI scans with patient history and test results improves prediction. We'll use all available data.</a:t>
            </a:r>
          </a:p>
          <a:p>
            <a:pPr indent="-228600">
              <a:lnSpc>
                <a:spcPct val="90000"/>
              </a:lnSpc>
              <a:spcAft>
                <a:spcPts val="600"/>
              </a:spcAft>
              <a:buFont typeface="Arial" panose="020B0604020202020204" pitchFamily="34" charset="0"/>
              <a:buChar char="•"/>
            </a:pPr>
            <a:endParaRPr lang="en-US" b="0" i="0" dirty="0">
              <a:effectLst/>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r>
              <a:rPr lang="en-US" b="1" i="0" dirty="0">
                <a:effectLst/>
                <a:latin typeface="Times New Roman" panose="02020603050405020304" pitchFamily="18" charset="0"/>
                <a:cs typeface="Times New Roman" panose="02020603050405020304" pitchFamily="18" charset="0"/>
              </a:rPr>
              <a:t>Understanding Key Factors:</a:t>
            </a:r>
            <a:r>
              <a:rPr lang="en-US" b="0" i="0" dirty="0">
                <a:effectLst/>
                <a:latin typeface="Times New Roman" panose="02020603050405020304" pitchFamily="18" charset="0"/>
                <a:cs typeface="Times New Roman" panose="02020603050405020304" pitchFamily="18" charset="0"/>
              </a:rPr>
              <a:t> We need to know </a:t>
            </a:r>
            <a:r>
              <a:rPr lang="en-US" b="0" i="1" dirty="0">
                <a:effectLst/>
                <a:latin typeface="Times New Roman" panose="02020603050405020304" pitchFamily="18" charset="0"/>
                <a:cs typeface="Times New Roman" panose="02020603050405020304" pitchFamily="18" charset="0"/>
              </a:rPr>
              <a:t>why</a:t>
            </a:r>
            <a:r>
              <a:rPr lang="en-US" b="0" i="0" dirty="0">
                <a:effectLst/>
                <a:latin typeface="Times New Roman" panose="02020603050405020304" pitchFamily="18" charset="0"/>
                <a:cs typeface="Times New Roman" panose="02020603050405020304" pitchFamily="18" charset="0"/>
              </a:rPr>
              <a:t> certain factors lead to Alzheimer's progression. We aim to create models that can explain what's driving the disease.</a:t>
            </a:r>
          </a:p>
          <a:p>
            <a:pPr indent="-228600">
              <a:lnSpc>
                <a:spcPct val="90000"/>
              </a:lnSpc>
              <a:spcAft>
                <a:spcPts val="600"/>
              </a:spcAft>
              <a:buFont typeface="Arial" panose="020B0604020202020204" pitchFamily="34" charset="0"/>
              <a:buChar char="•"/>
            </a:pPr>
            <a:endParaRPr lang="en-US" b="0" i="0" dirty="0">
              <a:effectLst/>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r>
              <a:rPr lang="en-US" b="1" i="0" dirty="0">
                <a:effectLst/>
                <a:latin typeface="Times New Roman" panose="02020603050405020304" pitchFamily="18" charset="0"/>
                <a:cs typeface="Times New Roman" panose="02020603050405020304" pitchFamily="18" charset="0"/>
              </a:rPr>
              <a:t>Interpretable Model:</a:t>
            </a:r>
            <a:r>
              <a:rPr lang="en-US" b="0" i="0" dirty="0">
                <a:effectLst/>
                <a:latin typeface="Times New Roman" panose="02020603050405020304" pitchFamily="18" charset="0"/>
                <a:cs typeface="Times New Roman" panose="02020603050405020304" pitchFamily="18" charset="0"/>
              </a:rPr>
              <a:t> We need simple model to show important features with their risk or protective score.</a:t>
            </a:r>
          </a:p>
        </p:txBody>
      </p:sp>
      <p:pic>
        <p:nvPicPr>
          <p:cNvPr id="10" name="Picture 9">
            <a:extLst>
              <a:ext uri="{FF2B5EF4-FFF2-40B4-BE49-F238E27FC236}">
                <a16:creationId xmlns:a16="http://schemas.microsoft.com/office/drawing/2014/main" id="{C0A39FB3-8923-B3AD-F861-E120E52D9B9E}"/>
              </a:ext>
            </a:extLst>
          </p:cNvPr>
          <p:cNvPicPr>
            <a:picLocks noChangeAspect="1"/>
          </p:cNvPicPr>
          <p:nvPr/>
        </p:nvPicPr>
        <p:blipFill>
          <a:blip r:embed="rId2"/>
          <a:srcRect l="6514" t="-1" r="22342" b="-1"/>
          <a:stretch/>
        </p:blipFill>
        <p:spPr>
          <a:xfrm>
            <a:off x="7305261" y="-10886"/>
            <a:ext cx="4886740"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571010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BAA3B-4C71-7AA1-F163-2EE4A111CAA2}"/>
              </a:ext>
            </a:extLst>
          </p:cNvPr>
          <p:cNvSpPr txBox="1"/>
          <p:nvPr/>
        </p:nvSpPr>
        <p:spPr>
          <a:xfrm>
            <a:off x="838200" y="234054"/>
            <a:ext cx="10515600" cy="509682"/>
          </a:xfrm>
          <a:prstGeom prst="rect">
            <a:avLst/>
          </a:prstGeom>
        </p:spPr>
        <p:txBody>
          <a:bodyPr vert="horz" lIns="91440" tIns="45720" rIns="91440" bIns="45720" rtlCol="0" anchor="ctr">
            <a:noAutofit/>
          </a:bodyPr>
          <a:lstStyle/>
          <a:p>
            <a:pPr algn="ctr">
              <a:lnSpc>
                <a:spcPct val="90000"/>
              </a:lnSpc>
              <a:spcBef>
                <a:spcPct val="0"/>
              </a:spcBef>
              <a:spcAft>
                <a:spcPts val="600"/>
              </a:spcAft>
            </a:pPr>
            <a:r>
              <a:rPr lang="en-IN" sz="3500" b="1" i="0" u="sng" dirty="0">
                <a:solidFill>
                  <a:srgbClr val="222222"/>
                </a:solidFill>
                <a:effectLst/>
                <a:latin typeface="Times New Roman" panose="02020603050405020304" pitchFamily="18" charset="0"/>
                <a:cs typeface="Times New Roman" panose="02020603050405020304" pitchFamily="18" charset="0"/>
              </a:rPr>
              <a:t>Problem Formulation</a:t>
            </a:r>
            <a:endParaRPr lang="en-US" sz="3500" b="1" u="sng" kern="1200" dirty="0">
              <a:solidFill>
                <a:schemeClr val="tx1"/>
              </a:solidFill>
              <a:latin typeface="Times New Roman" panose="02020603050405020304" pitchFamily="18" charset="0"/>
              <a:ea typeface="+mj-ea"/>
              <a:cs typeface="Times New Roman" panose="02020603050405020304" pitchFamily="18" charset="0"/>
            </a:endParaRPr>
          </a:p>
        </p:txBody>
      </p:sp>
      <p:sp>
        <p:nvSpPr>
          <p:cNvPr id="6" name="Rectangle 4">
            <a:extLst>
              <a:ext uri="{FF2B5EF4-FFF2-40B4-BE49-F238E27FC236}">
                <a16:creationId xmlns:a16="http://schemas.microsoft.com/office/drawing/2014/main" id="{CB105462-9095-EC83-08EB-B464E220707E}"/>
              </a:ext>
            </a:extLst>
          </p:cNvPr>
          <p:cNvSpPr>
            <a:spLocks noChangeArrowheads="1"/>
          </p:cNvSpPr>
          <p:nvPr/>
        </p:nvSpPr>
        <p:spPr bwMode="auto">
          <a:xfrm>
            <a:off x="446968" y="1065669"/>
            <a:ext cx="11585448"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Predict the severity level (0-3) of Alzheimer's Disease using MRI data.</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Using a dataset from the NACC (Uniform Data Set).</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includes MRI results and patient information.</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Levels indicate the stage/progression of Alzheimer’s.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Using machine learning to predict disease level.</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Model will classify patients into one of the Alzheimer's levels.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Model performance will be evaluated using the F1-Score.</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dataset has an unequal distribution of patients across the different levels.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Libraries like Python, Pandas, NumPy, Matplotlib are used.</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Develop a complete data science models to accurately determine the level of Alzheimer’s disease.</a:t>
            </a:r>
          </a:p>
        </p:txBody>
      </p:sp>
      <p:pic>
        <p:nvPicPr>
          <p:cNvPr id="8" name="Picture 7" descr="A magnifying glass with words&#10;&#10;AI-generated content may be incorrect.">
            <a:extLst>
              <a:ext uri="{FF2B5EF4-FFF2-40B4-BE49-F238E27FC236}">
                <a16:creationId xmlns:a16="http://schemas.microsoft.com/office/drawing/2014/main" id="{33903D5A-B582-59EB-992E-7BADCFBC57F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rot="634204">
            <a:off x="6995159" y="1455531"/>
            <a:ext cx="4520565" cy="2918281"/>
          </a:xfrm>
          <a:prstGeom prst="rect">
            <a:avLst/>
          </a:prstGeom>
          <a:ln>
            <a:noFill/>
          </a:ln>
          <a:effectLst>
            <a:softEdge rad="112500"/>
          </a:effectLst>
        </p:spPr>
      </p:pic>
    </p:spTree>
    <p:extLst>
      <p:ext uri="{BB962C8B-B14F-4D97-AF65-F5344CB8AC3E}">
        <p14:creationId xmlns:p14="http://schemas.microsoft.com/office/powerpoint/2010/main" val="4019989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C0B403D-91AB-4C45-8D52-DE75F5B71C56}">
  <we:reference id="4b785c87-866c-4bad-85d8-5d1ae467ac9a" version="3.15.0.0" store="EXCatalog" storeType="EXCatalog"/>
  <we:alternateReferences>
    <we:reference id="WA104381909" version="3.15.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Retrospect</Template>
  <TotalTime>805</TotalTime>
  <Words>3716</Words>
  <Application>Microsoft Office PowerPoint</Application>
  <PresentationFormat>Widescreen</PresentationFormat>
  <Paragraphs>341</Paragraphs>
  <Slides>35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Aptos</vt:lpstr>
      <vt:lpstr>Aptos Display</vt:lpstr>
      <vt:lpstr>Arial</vt:lpstr>
      <vt:lpstr>fkGroteskNeue</vt:lpstr>
      <vt:lpstr>Times New Roman</vt:lpstr>
      <vt:lpstr>Wingdings</vt:lpstr>
      <vt:lpstr>Office Theme</vt:lpstr>
      <vt:lpstr> Course Code: BCSE498J Course Name: Project-II  Title: Alzheimer’s Disease Diagnosis  and Progression Level Tracking Using MRI Data</vt:lpstr>
      <vt:lpstr>What Is Alzheimer’s Disease?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Garvit Rastogi</dc:creator>
  <cp:lastModifiedBy>Garvit Rastogi</cp:lastModifiedBy>
  <cp:revision>167</cp:revision>
  <dcterms:created xsi:type="dcterms:W3CDTF">2025-02-09T11:14:38Z</dcterms:created>
  <dcterms:modified xsi:type="dcterms:W3CDTF">2025-04-23T05:02:28Z</dcterms:modified>
</cp:coreProperties>
</file>